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98" r:id="rId1"/>
  </p:sldMasterIdLst>
  <p:notesMasterIdLst>
    <p:notesMasterId r:id="rId17"/>
  </p:notesMasterIdLst>
  <p:sldIdLst>
    <p:sldId id="256" r:id="rId2"/>
    <p:sldId id="257" r:id="rId3"/>
    <p:sldId id="259" r:id="rId4"/>
    <p:sldId id="258" r:id="rId5"/>
    <p:sldId id="267" r:id="rId6"/>
    <p:sldId id="261" r:id="rId7"/>
    <p:sldId id="266" r:id="rId8"/>
    <p:sldId id="269" r:id="rId9"/>
    <p:sldId id="270" r:id="rId10"/>
    <p:sldId id="262" r:id="rId11"/>
    <p:sldId id="271" r:id="rId12"/>
    <p:sldId id="263" r:id="rId13"/>
    <p:sldId id="264" r:id="rId14"/>
    <p:sldId id="268" r:id="rId15"/>
    <p:sldId id="265" r:id="rId16"/>
  </p:sldIdLst>
  <p:sldSz cx="9144000" cy="5143500" type="screen16x9"/>
  <p:notesSz cx="6858000" cy="9144000"/>
  <p:embeddedFontLst>
    <p:embeddedFont>
      <p:font typeface="Roboto" panose="020B0604020202020204" charset="0"/>
      <p:regular r:id="rId18"/>
      <p:bold r:id="rId19"/>
      <p:italic r:id="rId20"/>
      <p:boldItalic r:id="rId21"/>
    </p:embeddedFont>
    <p:embeddedFont>
      <p:font typeface="Trebuchet MS" panose="020B0603020202020204" pitchFamily="34" charset="0"/>
      <p:regular r:id="rId22"/>
      <p:bold r:id="rId23"/>
      <p:italic r:id="rId24"/>
      <p:boldItalic r:id="rId25"/>
    </p:embeddedFont>
    <p:embeddedFont>
      <p:font typeface="Wingdings 3" panose="05040102010807070707" pitchFamily="18" charset="2"/>
      <p:regular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ECF9"/>
    <a:srgbClr val="0000FF"/>
    <a:srgbClr val="CBD6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290" autoAdjust="0"/>
  </p:normalViewPr>
  <p:slideViewPr>
    <p:cSldViewPr snapToGrid="0">
      <p:cViewPr varScale="1">
        <p:scale>
          <a:sx n="133" d="100"/>
          <a:sy n="133" d="100"/>
        </p:scale>
        <p:origin x="98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3.png>
</file>

<file path=ppt/media/image4.pn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rtl="0">
              <a:spcBef>
                <a:spcPts val="0"/>
              </a:spcBef>
            </a:pPr>
            <a:r>
              <a:rPr lang="sv"/>
              <a:t>Safe: garantera att alla tester som skulle kunna misslyckas faktiskt körs</a:t>
            </a:r>
          </a:p>
          <a:p>
            <a:pPr marL="457200" lvl="0" indent="-228600" rtl="0">
              <a:spcBef>
                <a:spcPts val="0"/>
              </a:spcBef>
            </a:pPr>
            <a:r>
              <a:rPr lang="sv"/>
              <a:t>Naiv metod: kör alla tester</a:t>
            </a:r>
          </a:p>
          <a:p>
            <a:pPr marL="457200" lvl="0" indent="-228600" rtl="0">
              <a:spcBef>
                <a:spcPts val="0"/>
              </a:spcBef>
            </a:pPr>
            <a:r>
              <a:rPr lang="sv"/>
              <a:t>Lång tid att köra alla tester</a:t>
            </a:r>
          </a:p>
          <a:p>
            <a:pPr marL="457200" lvl="0" indent="-228600" rtl="0">
              <a:spcBef>
                <a:spcPts val="0"/>
              </a:spcBef>
            </a:pPr>
            <a:r>
              <a:rPr lang="sv"/>
              <a:t>Inverterade beroenden</a:t>
            </a:r>
            <a:br>
              <a:rPr lang="sv"/>
            </a:br>
            <a:endParaRPr lang="sv"/>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304800" rtl="0">
              <a:lnSpc>
                <a:spcPct val="115000"/>
              </a:lnSpc>
              <a:spcBef>
                <a:spcPts val="0"/>
              </a:spcBef>
              <a:spcAft>
                <a:spcPts val="1600"/>
              </a:spcAft>
              <a:buSzPct val="100000"/>
              <a:buFont typeface="Roboto"/>
            </a:pPr>
            <a:r>
              <a:rPr lang="en-US" sz="1200" dirty="0">
                <a:latin typeface="Roboto"/>
                <a:ea typeface="Roboto"/>
                <a:cs typeface="Roboto"/>
                <a:sym typeface="Roboto"/>
              </a:rPr>
              <a:t>External functions</a:t>
            </a:r>
          </a:p>
          <a:p>
            <a:pPr marL="457200" lvl="0" indent="-304800" rtl="0">
              <a:lnSpc>
                <a:spcPct val="115000"/>
              </a:lnSpc>
              <a:spcBef>
                <a:spcPts val="0"/>
              </a:spcBef>
              <a:spcAft>
                <a:spcPts val="1600"/>
              </a:spcAft>
              <a:buSzPct val="100000"/>
              <a:buFont typeface="Roboto"/>
            </a:pPr>
            <a:r>
              <a:rPr lang="en-US" sz="1200" dirty="0">
                <a:latin typeface="Roboto"/>
                <a:ea typeface="Roboto"/>
                <a:cs typeface="Roboto"/>
                <a:sym typeface="Roboto"/>
              </a:rPr>
              <a:t>Change detection</a:t>
            </a:r>
            <a:br>
              <a:rPr lang="sv" sz="1200" dirty="0">
                <a:latin typeface="Roboto"/>
                <a:ea typeface="Roboto"/>
                <a:cs typeface="Roboto"/>
                <a:sym typeface="Roboto"/>
              </a:rPr>
            </a:br>
            <a:endParaRPr lang="sv" sz="1200" dirty="0">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Rubrikbild">
    <p:spTree>
      <p:nvGrpSpPr>
        <p:cNvPr id="1" name=""/>
        <p:cNvGrpSpPr/>
        <p:nvPr/>
      </p:nvGrpSpPr>
      <p:grpSpPr>
        <a:xfrm>
          <a:off x="0" y="0"/>
          <a:ext cx="0" cy="0"/>
          <a:chOff x="0" y="0"/>
          <a:chExt cx="0" cy="0"/>
        </a:xfrm>
      </p:grpSpPr>
      <p:grpSp>
        <p:nvGrpSpPr>
          <p:cNvPr id="16" name="Group 15"/>
          <p:cNvGrpSpPr/>
          <p:nvPr/>
        </p:nvGrpSpPr>
        <p:grpSpPr>
          <a:xfrm>
            <a:off x="0" y="-6350"/>
            <a:ext cx="9144000" cy="5149850"/>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sv-SE"/>
              <a:t>Klicka här för att ändra format</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sv-SE"/>
              <a:t>Klicka om du vill redigera mall för underrubrikformat</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00875933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och bildtext">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sv-SE"/>
              <a:t>Klicka här för att ändra format</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416093714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 med beskrivning">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sv-SE"/>
              <a:t>Klicka här för att ändra format</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sv-SE"/>
              <a:t>Redigera format för bakgrundstext</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2137003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nkort">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sv-SE"/>
              <a:t>Klicka här för att ändra format</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81126083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nkort för citat">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sv-SE"/>
              <a:t>Klicka här för att ändra format</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sv-SE"/>
              <a:t>Redigera format för bakgrundstext</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04754623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ant eller falskt">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sv-SE"/>
              <a:t>Klicka här för att ändra format</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sv-SE"/>
              <a:t>Redigera format för bakgrundstext</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157346968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Rubrik och lodrä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format</a:t>
            </a:r>
            <a:endParaRPr lang="en-US" dirty="0"/>
          </a:p>
        </p:txBody>
      </p:sp>
      <p:sp>
        <p:nvSpPr>
          <p:cNvPr id="3" name="Vertical Text Placeholder 2"/>
          <p:cNvSpPr>
            <a:spLocks noGrp="1"/>
          </p:cNvSpPr>
          <p:nvPr>
            <p:ph type="body" orient="vert" idx="1"/>
          </p:nvPr>
        </p:nvSpPr>
        <p:spPr/>
        <p:txBody>
          <a:bodyPr vert="eaVert"/>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153418367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Lodrät rubrik och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sv-SE"/>
              <a:t>Klicka här för att ändra format</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59339584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extLst>
      <p:ext uri="{BB962C8B-B14F-4D97-AF65-F5344CB8AC3E}">
        <p14:creationId xmlns:p14="http://schemas.microsoft.com/office/powerpoint/2010/main" val="35232801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extLst>
      <p:ext uri="{BB962C8B-B14F-4D97-AF65-F5344CB8AC3E}">
        <p14:creationId xmlns:p14="http://schemas.microsoft.com/office/powerpoint/2010/main" val="3734989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format</a:t>
            </a:r>
            <a:endParaRPr lang="en-US" dirty="0"/>
          </a:p>
        </p:txBody>
      </p:sp>
      <p:sp>
        <p:nvSpPr>
          <p:cNvPr id="3" name="Content Placeholder 2"/>
          <p:cNvSpPr>
            <a:spLocks noGrp="1"/>
          </p:cNvSpPr>
          <p:nvPr>
            <p:ph idx="1"/>
          </p:nvPr>
        </p:nvSpPr>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97151480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sv-SE"/>
              <a:t>Klicka här för att ändra format</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sv-SE"/>
              <a:t>Redigera format för bakgrundstext</a:t>
            </a:r>
          </a:p>
        </p:txBody>
      </p:sp>
      <p:sp>
        <p:nvSpPr>
          <p:cNvPr id="4" name="Date Placeholder 3"/>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59498760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format</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2017-08-22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31444927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sv-SE"/>
              <a:t>Klicka här för att ändra format</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sv-SE"/>
              <a:t>Redigera format för bakgrundstext</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sv-SE"/>
              <a:t>Redigera format för bakgrundstext</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52730388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sv-SE"/>
              <a:t>Klicka här för att ändra format</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196170711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2017-08-22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312486633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sv-SE"/>
              <a:t>Klicka här för att ändra format</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sv-SE"/>
              <a:t>Redigera format för bakgrundstext</a:t>
            </a:r>
          </a:p>
        </p:txBody>
      </p:sp>
      <p:sp>
        <p:nvSpPr>
          <p:cNvPr id="5" name="Date Placeholder 4"/>
          <p:cNvSpPr>
            <a:spLocks noGrp="1"/>
          </p:cNvSpPr>
          <p:nvPr>
            <p:ph type="dt" sz="half" idx="10"/>
          </p:nvPr>
        </p:nvSpPr>
        <p:spPr/>
        <p:txBody>
          <a:bodyPr/>
          <a:lstStyle/>
          <a:p>
            <a:fld id="{42A54C80-263E-416B-A8E0-580EDEADCBDC}" type="datetimeFigureOut">
              <a:rPr lang="en-US" smtClean="0"/>
              <a:t>2017-08-22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8709962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sv-SE"/>
              <a:t>Klicka här för att ändra format</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sv-SE"/>
              <a:t>Klicka på ikonen för att lägga till en bild</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sv-SE"/>
              <a:t>Redigera format för bakgrundstext</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
        <p:nvSpPr>
          <p:cNvPr id="5" name="Date Placeholder 4"/>
          <p:cNvSpPr>
            <a:spLocks noGrp="1"/>
          </p:cNvSpPr>
          <p:nvPr>
            <p:ph type="dt" sz="half" idx="10"/>
          </p:nvPr>
        </p:nvSpPr>
        <p:spPr/>
        <p:txBody>
          <a:bodyPr/>
          <a:lstStyle/>
          <a:p>
            <a:fld id="{B61BEF0D-F0BB-DE4B-95CE-6DB70DBA9567}" type="datetimeFigureOut">
              <a:rPr lang="en-US" smtClean="0"/>
              <a:pPr/>
              <a:t>2017-08-22</a:t>
            </a:fld>
            <a:endParaRPr lang="en-US" dirty="0"/>
          </a:p>
        </p:txBody>
      </p:sp>
    </p:spTree>
    <p:extLst>
      <p:ext uri="{BB962C8B-B14F-4D97-AF65-F5344CB8AC3E}">
        <p14:creationId xmlns:p14="http://schemas.microsoft.com/office/powerpoint/2010/main" val="314716846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sv-SE"/>
              <a:t>Klicka här för att ändra format</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2017-08-22</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pPr lvl="0" algn="r">
              <a:spcBef>
                <a:spcPts val="0"/>
              </a:spcBef>
              <a:buNone/>
            </a:pPr>
            <a:fld id="{00000000-1234-1234-1234-123412341234}" type="slidenum">
              <a:rPr lang="sv" sz="1000" smtClean="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extLst>
      <p:ext uri="{BB962C8B-B14F-4D97-AF65-F5344CB8AC3E}">
        <p14:creationId xmlns:p14="http://schemas.microsoft.com/office/powerpoint/2010/main" val="2064642232"/>
      </p:ext>
    </p:extLst>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 id="2147483912" r:id="rId14"/>
    <p:sldLayoutId id="2147483913" r:id="rId15"/>
    <p:sldLayoutId id="2147483914" r:id="rId16"/>
    <p:sldLayoutId id="2147483915" r:id="rId17"/>
    <p:sldLayoutId id="2147483916" r:id="rId18"/>
  </p:sldLayoutIdLst>
  <p:hf sldNum="0"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0.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prstGeom prst="rect">
            <a:avLst/>
          </a:prstGeom>
        </p:spPr>
        <p:txBody>
          <a:bodyPr lIns="91425" tIns="91425" rIns="91425" bIns="91425" anchor="b" anchorCtr="0">
            <a:noAutofit/>
          </a:bodyPr>
          <a:lstStyle/>
          <a:p>
            <a:pPr lvl="0">
              <a:spcBef>
                <a:spcPts val="0"/>
              </a:spcBef>
              <a:buNone/>
            </a:pPr>
            <a:r>
              <a:rPr lang="en-US" dirty="0"/>
              <a:t>Safe regression test selection for Modelica</a:t>
            </a:r>
            <a:endParaRPr lang="sv" dirty="0"/>
          </a:p>
        </p:txBody>
      </p:sp>
      <p:sp>
        <p:nvSpPr>
          <p:cNvPr id="68" name="Shape 68"/>
          <p:cNvSpPr txBox="1">
            <a:spLocks noGrp="1"/>
          </p:cNvSpPr>
          <p:nvPr>
            <p:ph type="subTitle" idx="1"/>
          </p:nvPr>
        </p:nvSpPr>
        <p:spPr>
          <a:prstGeom prst="rect">
            <a:avLst/>
          </a:prstGeom>
        </p:spPr>
        <p:txBody>
          <a:bodyPr lIns="91425" tIns="91425" rIns="91425" bIns="91425" anchor="t" anchorCtr="0">
            <a:noAutofit/>
          </a:bodyPr>
          <a:lstStyle/>
          <a:p>
            <a:pPr lvl="0">
              <a:spcBef>
                <a:spcPts val="0"/>
              </a:spcBef>
              <a:buNone/>
            </a:pPr>
            <a:r>
              <a:rPr lang="sv-SE" dirty="0"/>
              <a:t>By Erik Hedblom and Kasper Rundquist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309600" y="2197049"/>
            <a:ext cx="2829902" cy="749400"/>
          </a:xfrm>
          <a:prstGeom prst="rect">
            <a:avLst/>
          </a:prstGeom>
        </p:spPr>
        <p:txBody>
          <a:bodyPr lIns="91425" tIns="91425" rIns="91425" bIns="91425" anchor="ctr" anchorCtr="0">
            <a:noAutofit/>
          </a:bodyPr>
          <a:lstStyle/>
          <a:p>
            <a:pPr lvl="0" algn="ctr" rtl="0">
              <a:spcBef>
                <a:spcPts val="0"/>
              </a:spcBef>
              <a:buNone/>
            </a:pPr>
            <a:r>
              <a:rPr lang="en-US" dirty="0"/>
              <a:t>Implementation</a:t>
            </a:r>
            <a:endParaRPr lang="sv" dirty="0"/>
          </a:p>
        </p:txBody>
      </p:sp>
      <p:pic>
        <p:nvPicPr>
          <p:cNvPr id="105" name="Shape 105" descr="MTT_Capture.PNG"/>
          <p:cNvPicPr preferRelativeResize="0"/>
          <p:nvPr/>
        </p:nvPicPr>
        <p:blipFill>
          <a:blip r:embed="rId3">
            <a:alphaModFix/>
          </a:blip>
          <a:stretch>
            <a:fillRect/>
          </a:stretch>
        </p:blipFill>
        <p:spPr>
          <a:xfrm>
            <a:off x="3405077" y="152400"/>
            <a:ext cx="5570073" cy="483869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EAC8A-8F59-44F3-804C-010E153972C3}"/>
              </a:ext>
            </a:extLst>
          </p:cNvPr>
          <p:cNvSpPr>
            <a:spLocks noGrp="1"/>
          </p:cNvSpPr>
          <p:nvPr>
            <p:ph type="ctrTitle"/>
          </p:nvPr>
        </p:nvSpPr>
        <p:spPr/>
        <p:txBody>
          <a:bodyPr/>
          <a:lstStyle/>
          <a:p>
            <a:r>
              <a:rPr lang="sv-SE" dirty="0"/>
              <a:t>Evaluation</a:t>
            </a:r>
            <a:endParaRPr lang="en-US" dirty="0"/>
          </a:p>
        </p:txBody>
      </p:sp>
    </p:spTree>
    <p:extLst>
      <p:ext uri="{BB962C8B-B14F-4D97-AF65-F5344CB8AC3E}">
        <p14:creationId xmlns:p14="http://schemas.microsoft.com/office/powerpoint/2010/main" val="1292896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idx="4294967295"/>
          </p:nvPr>
        </p:nvSpPr>
        <p:spPr>
          <a:xfrm>
            <a:off x="920750" y="738188"/>
            <a:ext cx="8223250" cy="768350"/>
          </a:xfrm>
          <a:prstGeom prst="rect">
            <a:avLst/>
          </a:prstGeom>
        </p:spPr>
        <p:txBody>
          <a:bodyPr lIns="91425" tIns="91425" rIns="91425" bIns="91425" anchor="b" anchorCtr="0">
            <a:noAutofit/>
          </a:bodyPr>
          <a:lstStyle/>
          <a:p>
            <a:pPr lvl="0">
              <a:spcBef>
                <a:spcPts val="0"/>
              </a:spcBef>
              <a:buNone/>
            </a:pPr>
            <a:r>
              <a:rPr lang="sv"/>
              <a:t>Resultat filer och klasser</a:t>
            </a:r>
          </a:p>
        </p:txBody>
      </p:sp>
      <p:pic>
        <p:nvPicPr>
          <p:cNvPr id="4" name="Graphic 3">
            <a:extLst>
              <a:ext uri="{FF2B5EF4-FFF2-40B4-BE49-F238E27FC236}">
                <a16:creationId xmlns:a16="http://schemas.microsoft.com/office/drawing/2014/main" id="{9C615522-D374-4524-9797-E39937B693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 y="0"/>
            <a:ext cx="4593899" cy="2584068"/>
          </a:xfrm>
          <a:prstGeom prst="rect">
            <a:avLst/>
          </a:prstGeom>
        </p:spPr>
      </p:pic>
      <p:pic>
        <p:nvPicPr>
          <p:cNvPr id="8" name="Graphic 7">
            <a:extLst>
              <a:ext uri="{FF2B5EF4-FFF2-40B4-BE49-F238E27FC236}">
                <a16:creationId xmlns:a16="http://schemas.microsoft.com/office/drawing/2014/main" id="{3EC5C0DC-A58F-4AC8-80F8-1D838A61B96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901" y="2584068"/>
            <a:ext cx="4550099" cy="2559431"/>
          </a:xfrm>
          <a:prstGeom prst="rect">
            <a:avLst/>
          </a:prstGeom>
        </p:spPr>
      </p:pic>
      <p:pic>
        <p:nvPicPr>
          <p:cNvPr id="11" name="Graphic 10">
            <a:extLst>
              <a:ext uri="{FF2B5EF4-FFF2-40B4-BE49-F238E27FC236}">
                <a16:creationId xmlns:a16="http://schemas.microsoft.com/office/drawing/2014/main" id="{05E05C79-1B56-41CC-8B28-B2B1B25E484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550101" y="0"/>
            <a:ext cx="4593899" cy="2584068"/>
          </a:xfrm>
          <a:prstGeom prst="rect">
            <a:avLst/>
          </a:prstGeom>
        </p:spPr>
      </p:pic>
      <p:pic>
        <p:nvPicPr>
          <p:cNvPr id="13" name="Graphic 12">
            <a:extLst>
              <a:ext uri="{FF2B5EF4-FFF2-40B4-BE49-F238E27FC236}">
                <a16:creationId xmlns:a16="http://schemas.microsoft.com/office/drawing/2014/main" id="{B4368A3E-38CD-4535-BAC4-415F57EA38C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593897" y="2584068"/>
            <a:ext cx="4550102" cy="255943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3" name="Graphic 2">
            <a:extLst>
              <a:ext uri="{FF2B5EF4-FFF2-40B4-BE49-F238E27FC236}">
                <a16:creationId xmlns:a16="http://schemas.microsoft.com/office/drawing/2014/main" id="{942C123C-46AA-43B8-AF78-206BFC948B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1714500"/>
            <a:ext cx="9144000" cy="3429000"/>
          </a:xfrm>
          <a:prstGeom prst="rect">
            <a:avLst/>
          </a:prstGeom>
        </p:spPr>
      </p:pic>
      <p:sp>
        <p:nvSpPr>
          <p:cNvPr id="9" name="Title 8">
            <a:extLst>
              <a:ext uri="{FF2B5EF4-FFF2-40B4-BE49-F238E27FC236}">
                <a16:creationId xmlns:a16="http://schemas.microsoft.com/office/drawing/2014/main" id="{788AF9A6-A62B-435C-81C7-DCA19D4A7FD1}"/>
              </a:ext>
            </a:extLst>
          </p:cNvPr>
          <p:cNvSpPr>
            <a:spLocks noGrp="1"/>
          </p:cNvSpPr>
          <p:nvPr>
            <p:ph type="title"/>
          </p:nvPr>
        </p:nvSpPr>
        <p:spPr/>
        <p:txBody>
          <a:bodyPr/>
          <a:lstStyle/>
          <a:p>
            <a:r>
              <a:rPr lang="sv-SE" dirty="0"/>
              <a:t>Evaluation</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714A33C-B8B9-4BCC-9BBD-8BACCA7CE953}"/>
              </a:ext>
            </a:extLst>
          </p:cNvPr>
          <p:cNvSpPr>
            <a:spLocks noGrp="1"/>
          </p:cNvSpPr>
          <p:nvPr>
            <p:ph type="title"/>
          </p:nvPr>
        </p:nvSpPr>
        <p:spPr/>
        <p:txBody>
          <a:bodyPr/>
          <a:lstStyle/>
          <a:p>
            <a:r>
              <a:rPr lang="sv-SE" dirty="0"/>
              <a:t>Evaluation</a:t>
            </a:r>
            <a:endParaRPr lang="en-US" dirty="0"/>
          </a:p>
        </p:txBody>
      </p:sp>
      <p:graphicFrame>
        <p:nvGraphicFramePr>
          <p:cNvPr id="8" name="Content Placeholder 7">
            <a:extLst>
              <a:ext uri="{FF2B5EF4-FFF2-40B4-BE49-F238E27FC236}">
                <a16:creationId xmlns:a16="http://schemas.microsoft.com/office/drawing/2014/main" id="{0792DF27-1A6E-430B-91EC-F3EA8FECCFBF}"/>
              </a:ext>
            </a:extLst>
          </p:cNvPr>
          <p:cNvGraphicFramePr>
            <a:graphicFrameLocks noGrp="1"/>
          </p:cNvGraphicFramePr>
          <p:nvPr>
            <p:ph idx="1"/>
            <p:extLst>
              <p:ext uri="{D42A27DB-BD31-4B8C-83A1-F6EECF244321}">
                <p14:modId xmlns:p14="http://schemas.microsoft.com/office/powerpoint/2010/main" val="1745752693"/>
              </p:ext>
            </p:extLst>
          </p:nvPr>
        </p:nvGraphicFramePr>
        <p:xfrm>
          <a:off x="350053" y="1620838"/>
          <a:ext cx="6605449" cy="2468761"/>
        </p:xfrm>
        <a:graphic>
          <a:graphicData uri="http://schemas.openxmlformats.org/drawingml/2006/table">
            <a:tbl>
              <a:tblPr firstRow="1" bandRow="1">
                <a:tableStyleId>{5C22544A-7EE6-4342-B048-85BDC9FD1C3A}</a:tableStyleId>
              </a:tblPr>
              <a:tblGrid>
                <a:gridCol w="484507">
                  <a:extLst>
                    <a:ext uri="{9D8B030D-6E8A-4147-A177-3AD203B41FA5}">
                      <a16:colId xmlns:a16="http://schemas.microsoft.com/office/drawing/2014/main" val="3357824638"/>
                    </a:ext>
                  </a:extLst>
                </a:gridCol>
                <a:gridCol w="1289941">
                  <a:extLst>
                    <a:ext uri="{9D8B030D-6E8A-4147-A177-3AD203B41FA5}">
                      <a16:colId xmlns:a16="http://schemas.microsoft.com/office/drawing/2014/main" val="3775381281"/>
                    </a:ext>
                  </a:extLst>
                </a:gridCol>
                <a:gridCol w="1699152">
                  <a:extLst>
                    <a:ext uri="{9D8B030D-6E8A-4147-A177-3AD203B41FA5}">
                      <a16:colId xmlns:a16="http://schemas.microsoft.com/office/drawing/2014/main" val="285771243"/>
                    </a:ext>
                  </a:extLst>
                </a:gridCol>
                <a:gridCol w="1900800">
                  <a:extLst>
                    <a:ext uri="{9D8B030D-6E8A-4147-A177-3AD203B41FA5}">
                      <a16:colId xmlns:a16="http://schemas.microsoft.com/office/drawing/2014/main" val="4252488866"/>
                    </a:ext>
                  </a:extLst>
                </a:gridCol>
                <a:gridCol w="1231049">
                  <a:extLst>
                    <a:ext uri="{9D8B030D-6E8A-4147-A177-3AD203B41FA5}">
                      <a16:colId xmlns:a16="http://schemas.microsoft.com/office/drawing/2014/main" val="3716565522"/>
                    </a:ext>
                  </a:extLst>
                </a:gridCol>
              </a:tblGrid>
              <a:tr h="606954">
                <a:tc>
                  <a:txBody>
                    <a:bodyPr/>
                    <a:lstStyle/>
                    <a:p>
                      <a:endParaRPr lang="en-US" dirty="0"/>
                    </a:p>
                  </a:txBody>
                  <a:tcPr marL="86964" marR="86964">
                    <a:solidFill>
                      <a:schemeClr val="bg1"/>
                    </a:solidFill>
                  </a:tcPr>
                </a:tc>
                <a:tc>
                  <a:txBody>
                    <a:bodyPr/>
                    <a:lstStyle/>
                    <a:p>
                      <a:pPr algn="ctr"/>
                      <a:r>
                        <a:rPr lang="sv-SE" dirty="0"/>
                        <a:t>Units</a:t>
                      </a:r>
                      <a:endParaRPr lang="en-US" dirty="0"/>
                    </a:p>
                  </a:txBody>
                  <a:tcPr marL="86964" marR="86964" anchor="ctr"/>
                </a:tc>
                <a:tc>
                  <a:txBody>
                    <a:bodyPr/>
                    <a:lstStyle/>
                    <a:p>
                      <a:pPr algn="ctr"/>
                      <a:r>
                        <a:rPr lang="sv-SE" dirty="0"/>
                        <a:t>Complete testsuite execution time</a:t>
                      </a:r>
                      <a:endParaRPr lang="en-US" dirty="0"/>
                    </a:p>
                  </a:txBody>
                  <a:tcPr marL="86964" marR="86964" anchor="ctr"/>
                </a:tc>
                <a:tc>
                  <a:txBody>
                    <a:bodyPr/>
                    <a:lstStyle/>
                    <a:p>
                      <a:pPr algn="ctr"/>
                      <a:r>
                        <a:rPr lang="sv-SE" dirty="0"/>
                        <a:t>Dependency analysis exectution time</a:t>
                      </a:r>
                      <a:endParaRPr lang="en-US" dirty="0"/>
                    </a:p>
                  </a:txBody>
                  <a:tcPr marL="86964" marR="86964" anchor="ctr"/>
                </a:tc>
                <a:tc>
                  <a:txBody>
                    <a:bodyPr/>
                    <a:lstStyle/>
                    <a:p>
                      <a:pPr algn="ctr"/>
                      <a:r>
                        <a:rPr lang="sv-SE" dirty="0"/>
                        <a:t>Average time savings</a:t>
                      </a:r>
                      <a:endParaRPr lang="en-US" dirty="0"/>
                    </a:p>
                  </a:txBody>
                  <a:tcPr marL="86964" marR="86964" anchor="ctr"/>
                </a:tc>
                <a:extLst>
                  <a:ext uri="{0D108BD9-81ED-4DB2-BD59-A6C34878D82A}">
                    <a16:rowId xmlns:a16="http://schemas.microsoft.com/office/drawing/2014/main" val="91006374"/>
                  </a:ext>
                </a:extLst>
              </a:tr>
              <a:tr h="312440">
                <a:tc rowSpan="2">
                  <a:txBody>
                    <a:bodyPr/>
                    <a:lstStyle/>
                    <a:p>
                      <a:pPr algn="ctr"/>
                      <a:r>
                        <a:rPr lang="sv-SE" dirty="0"/>
                        <a:t>HXL</a:t>
                      </a:r>
                      <a:endParaRPr lang="en-US" dirty="0"/>
                    </a:p>
                  </a:txBody>
                  <a:tcPr marL="86964" marR="86964" anchor="ctr"/>
                </a:tc>
                <a:tc>
                  <a:txBody>
                    <a:bodyPr/>
                    <a:lstStyle/>
                    <a:p>
                      <a:pPr algn="ctr"/>
                      <a:r>
                        <a:rPr lang="sv-SE" dirty="0"/>
                        <a:t>552 files</a:t>
                      </a:r>
                      <a:endParaRPr lang="en-US" dirty="0"/>
                    </a:p>
                  </a:txBody>
                  <a:tcPr marL="86964" marR="86964" anchor="ctr"/>
                </a:tc>
                <a:tc rowSpan="2">
                  <a:txBody>
                    <a:bodyPr/>
                    <a:lstStyle/>
                    <a:p>
                      <a:pPr algn="ctr"/>
                      <a:r>
                        <a:rPr lang="sv-SE" dirty="0"/>
                        <a:t>3h 1m 51s</a:t>
                      </a:r>
                      <a:endParaRPr lang="en-US" dirty="0"/>
                    </a:p>
                  </a:txBody>
                  <a:tcPr marL="86964" marR="86964" anchor="ctr"/>
                </a:tc>
                <a:tc rowSpan="2">
                  <a:txBody>
                    <a:bodyPr/>
                    <a:lstStyle/>
                    <a:p>
                      <a:pPr algn="ctr"/>
                      <a:r>
                        <a:rPr lang="sv-SE" dirty="0"/>
                        <a:t>6.7s</a:t>
                      </a:r>
                      <a:endParaRPr lang="en-US" dirty="0"/>
                    </a:p>
                  </a:txBody>
                  <a:tcPr marL="86964" marR="86964" anchor="ctr"/>
                </a:tc>
                <a:tc>
                  <a:txBody>
                    <a:bodyPr/>
                    <a:lstStyle/>
                    <a:p>
                      <a:pPr algn="ctr"/>
                      <a:r>
                        <a:rPr lang="sv-SE" dirty="0"/>
                        <a:t>68%</a:t>
                      </a:r>
                      <a:endParaRPr lang="en-US" dirty="0"/>
                    </a:p>
                  </a:txBody>
                  <a:tcPr marL="86964" marR="86964" anchor="ctr"/>
                </a:tc>
                <a:extLst>
                  <a:ext uri="{0D108BD9-81ED-4DB2-BD59-A6C34878D82A}">
                    <a16:rowId xmlns:a16="http://schemas.microsoft.com/office/drawing/2014/main" val="2877646935"/>
                  </a:ext>
                </a:extLst>
              </a:tr>
              <a:tr h="312440">
                <a:tc vMerge="1">
                  <a:txBody>
                    <a:bodyPr/>
                    <a:lstStyle/>
                    <a:p>
                      <a:endParaRPr lang="en-US"/>
                    </a:p>
                  </a:txBody>
                  <a:tcPr/>
                </a:tc>
                <a:tc>
                  <a:txBody>
                    <a:bodyPr/>
                    <a:lstStyle/>
                    <a:p>
                      <a:pPr algn="ctr"/>
                      <a:r>
                        <a:rPr lang="sv-SE" dirty="0"/>
                        <a:t>819 classes</a:t>
                      </a:r>
                      <a:endParaRPr lang="en-US" dirty="0"/>
                    </a:p>
                  </a:txBody>
                  <a:tcPr marL="86964" marR="86964" anchor="ctr">
                    <a:solidFill>
                      <a:srgbClr val="D2ECF9"/>
                    </a:solidFill>
                  </a:tcPr>
                </a:tc>
                <a:tc vMerge="1">
                  <a:txBody>
                    <a:bodyPr/>
                    <a:lstStyle/>
                    <a:p>
                      <a:endParaRPr lang="en-US"/>
                    </a:p>
                  </a:txBody>
                  <a:tcPr/>
                </a:tc>
                <a:tc vMerge="1">
                  <a:txBody>
                    <a:bodyPr/>
                    <a:lstStyle/>
                    <a:p>
                      <a:endParaRPr lang="en-US"/>
                    </a:p>
                  </a:txBody>
                  <a:tcPr/>
                </a:tc>
                <a:tc>
                  <a:txBody>
                    <a:bodyPr/>
                    <a:lstStyle/>
                    <a:p>
                      <a:pPr algn="ctr"/>
                      <a:r>
                        <a:rPr lang="sv-SE" dirty="0"/>
                        <a:t>67%</a:t>
                      </a:r>
                      <a:endParaRPr lang="en-US" dirty="0"/>
                    </a:p>
                  </a:txBody>
                  <a:tcPr marL="86964" marR="86964" anchor="ctr">
                    <a:solidFill>
                      <a:srgbClr val="D2ECF9"/>
                    </a:solidFill>
                  </a:tcPr>
                </a:tc>
                <a:extLst>
                  <a:ext uri="{0D108BD9-81ED-4DB2-BD59-A6C34878D82A}">
                    <a16:rowId xmlns:a16="http://schemas.microsoft.com/office/drawing/2014/main" val="683020858"/>
                  </a:ext>
                </a:extLst>
              </a:tr>
              <a:tr h="354090">
                <a:tc rowSpan="3">
                  <a:txBody>
                    <a:bodyPr/>
                    <a:lstStyle/>
                    <a:p>
                      <a:pPr algn="ctr"/>
                      <a:r>
                        <a:rPr lang="sv-SE" dirty="0"/>
                        <a:t>MSL</a:t>
                      </a:r>
                      <a:endParaRPr lang="en-US" dirty="0"/>
                    </a:p>
                  </a:txBody>
                  <a:tcPr marL="86964" marR="86964" anchor="ctr"/>
                </a:tc>
                <a:tc>
                  <a:txBody>
                    <a:bodyPr/>
                    <a:lstStyle/>
                    <a:p>
                      <a:pPr algn="ctr"/>
                      <a:r>
                        <a:rPr lang="sv-SE" dirty="0"/>
                        <a:t>197 files</a:t>
                      </a:r>
                      <a:endParaRPr lang="en-US" dirty="0"/>
                    </a:p>
                  </a:txBody>
                  <a:tcPr marL="86964" marR="86964" anchor="ctr">
                    <a:solidFill>
                      <a:srgbClr val="D2ECF9"/>
                    </a:solidFill>
                  </a:tcPr>
                </a:tc>
                <a:tc rowSpan="3">
                  <a:txBody>
                    <a:bodyPr/>
                    <a:lstStyle/>
                    <a:p>
                      <a:pPr algn="ctr"/>
                      <a:r>
                        <a:rPr lang="sv-SE" dirty="0"/>
                        <a:t>2h 26m 36s</a:t>
                      </a:r>
                      <a:endParaRPr lang="en-US" dirty="0"/>
                    </a:p>
                  </a:txBody>
                  <a:tcPr marL="86964" marR="86964" anchor="ctr"/>
                </a:tc>
                <a:tc rowSpan="3">
                  <a:txBody>
                    <a:bodyPr/>
                    <a:lstStyle/>
                    <a:p>
                      <a:pPr algn="ctr"/>
                      <a:r>
                        <a:rPr lang="sv-SE" dirty="0"/>
                        <a:t>18.8s</a:t>
                      </a:r>
                      <a:endParaRPr lang="en-US" dirty="0"/>
                    </a:p>
                  </a:txBody>
                  <a:tcPr marL="86964" marR="86964" anchor="ct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88%</a:t>
                      </a:r>
                      <a:endParaRPr lang="en-US" dirty="0"/>
                    </a:p>
                  </a:txBody>
                  <a:tcPr marL="86964" marR="86964" anchor="ctr"/>
                </a:tc>
                <a:extLst>
                  <a:ext uri="{0D108BD9-81ED-4DB2-BD59-A6C34878D82A}">
                    <a16:rowId xmlns:a16="http://schemas.microsoft.com/office/drawing/2014/main" val="700906320"/>
                  </a:ext>
                </a:extLst>
              </a:tr>
              <a:tr h="354091">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5917 classes</a:t>
                      </a:r>
                      <a:endParaRPr lang="en-US" dirty="0"/>
                    </a:p>
                  </a:txBody>
                  <a:tcPr marL="86964" marR="86964" anchor="ctr">
                    <a:solidFill>
                      <a:srgbClr val="D2ECF9"/>
                    </a:solidFill>
                  </a:tcPr>
                </a:tc>
                <a:tc vMerge="1">
                  <a:txBody>
                    <a:bodyPr/>
                    <a:lstStyle/>
                    <a:p>
                      <a:endParaRPr lang="en-US"/>
                    </a:p>
                  </a:txBody>
                  <a:tcPr/>
                </a:tc>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93%</a:t>
                      </a:r>
                      <a:endParaRPr lang="en-US" dirty="0"/>
                    </a:p>
                  </a:txBody>
                  <a:tcPr marL="86964" marR="86964" anchor="ctr">
                    <a:solidFill>
                      <a:srgbClr val="D2ECF9"/>
                    </a:solidFill>
                  </a:tcPr>
                </a:tc>
                <a:extLst>
                  <a:ext uri="{0D108BD9-81ED-4DB2-BD59-A6C34878D82A}">
                    <a16:rowId xmlns:a16="http://schemas.microsoft.com/office/drawing/2014/main" val="1917669738"/>
                  </a:ext>
                </a:extLst>
              </a:tr>
              <a:tr h="528746">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4341 commits</a:t>
                      </a:r>
                      <a:endParaRPr lang="en-US" dirty="0"/>
                    </a:p>
                  </a:txBody>
                  <a:tcPr marL="86964" marR="86964" anchor="ctr">
                    <a:solidFill>
                      <a:srgbClr val="D2ECF9"/>
                    </a:solidFill>
                  </a:tcPr>
                </a:tc>
                <a:tc vMerge="1">
                  <a:txBody>
                    <a:bodyPr/>
                    <a:lstStyle/>
                    <a:p>
                      <a:endParaRPr lang="en-US"/>
                    </a:p>
                  </a:txBody>
                  <a:tcPr/>
                </a:tc>
                <a:tc vMerge="1">
                  <a:txBody>
                    <a:bodyPr/>
                    <a:lstStyle/>
                    <a:p>
                      <a:endParaRPr lang="en-US"/>
                    </a:p>
                  </a:txBody>
                  <a:tcPr/>
                </a:tc>
                <a:tc>
                  <a:txBody>
                    <a:bodyPr/>
                    <a:lstStyle/>
                    <a:p>
                      <a:pPr marL="0" marR="0" lvl="0" indent="0" algn="ctr" defTabSz="342900" rtl="0" eaLnBrk="1" fontAlgn="auto" latinLnBrk="0" hangingPunct="1">
                        <a:lnSpc>
                          <a:spcPct val="100000"/>
                        </a:lnSpc>
                        <a:spcBef>
                          <a:spcPts val="0"/>
                        </a:spcBef>
                        <a:spcAft>
                          <a:spcPts val="0"/>
                        </a:spcAft>
                        <a:buClrTx/>
                        <a:buSzTx/>
                        <a:buFontTx/>
                        <a:buNone/>
                        <a:tabLst/>
                        <a:defRPr/>
                      </a:pPr>
                      <a:r>
                        <a:rPr lang="sv-SE" dirty="0"/>
                        <a:t>56%</a:t>
                      </a:r>
                      <a:endParaRPr lang="en-US" dirty="0"/>
                    </a:p>
                  </a:txBody>
                  <a:tcPr marL="86964" marR="86964" anchor="ctr"/>
                </a:tc>
                <a:extLst>
                  <a:ext uri="{0D108BD9-81ED-4DB2-BD59-A6C34878D82A}">
                    <a16:rowId xmlns:a16="http://schemas.microsoft.com/office/drawing/2014/main" val="3177039057"/>
                  </a:ext>
                </a:extLst>
              </a:tr>
            </a:tbl>
          </a:graphicData>
        </a:graphic>
      </p:graphicFrame>
    </p:spTree>
    <p:extLst>
      <p:ext uri="{BB962C8B-B14F-4D97-AF65-F5344CB8AC3E}">
        <p14:creationId xmlns:p14="http://schemas.microsoft.com/office/powerpoint/2010/main" val="4149186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sv" dirty="0"/>
              <a:t>Validation/Future work</a:t>
            </a:r>
          </a:p>
        </p:txBody>
      </p:sp>
      <p:sp>
        <p:nvSpPr>
          <p:cNvPr id="123" name="Shape 123"/>
          <p:cNvSpPr txBox="1">
            <a:spLocks noGrp="1"/>
          </p:cNvSpPr>
          <p:nvPr>
            <p:ph idx="1"/>
          </p:nvPr>
        </p:nvSpPr>
        <p:spPr>
          <a:prstGeom prst="rect">
            <a:avLst/>
          </a:prstGeom>
        </p:spPr>
        <p:txBody>
          <a:bodyPr lIns="91425" tIns="91425" rIns="91425" bIns="91425" anchor="t" anchorCtr="0">
            <a:noAutofit/>
          </a:bodyPr>
          <a:lstStyle/>
          <a:p>
            <a:pPr marL="285750" indent="-285750"/>
            <a:r>
              <a:rPr lang="sv-SE" dirty="0"/>
              <a:t>Run testselection in paralell with complete testsuite</a:t>
            </a:r>
          </a:p>
          <a:p>
            <a:pPr marL="285750" indent="-285750"/>
            <a:r>
              <a:rPr lang="sv-SE" dirty="0"/>
              <a:t>Mutation testing</a:t>
            </a:r>
          </a:p>
          <a:p>
            <a:pPr marL="285750" indent="-285750"/>
            <a:r>
              <a:rPr lang="sv-SE" dirty="0"/>
              <a:t>Move implementation to instance tree?</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prstGeom prst="rect">
            <a:avLst/>
          </a:prstGeom>
        </p:spPr>
        <p:txBody>
          <a:bodyPr lIns="91425" tIns="91425" rIns="91425" bIns="91425" anchor="ctr" anchorCtr="0">
            <a:noAutofit/>
          </a:bodyPr>
          <a:lstStyle/>
          <a:p>
            <a:pPr lvl="0" algn="ctr" rtl="0">
              <a:spcBef>
                <a:spcPts val="0"/>
              </a:spcBef>
              <a:buNone/>
            </a:pPr>
            <a:r>
              <a:rPr lang="sv" dirty="0"/>
              <a:t>Safe test selection</a:t>
            </a:r>
          </a:p>
        </p:txBody>
      </p:sp>
      <p:pic>
        <p:nvPicPr>
          <p:cNvPr id="11" name="Content Placeholder 10">
            <a:extLst>
              <a:ext uri="{FF2B5EF4-FFF2-40B4-BE49-F238E27FC236}">
                <a16:creationId xmlns:a16="http://schemas.microsoft.com/office/drawing/2014/main" id="{6314F965-19EE-47FA-A2E6-C9597418F548}"/>
              </a:ext>
            </a:extLst>
          </p:cNvPr>
          <p:cNvPicPr>
            <a:picLocks noGrp="1" noChangeAspect="1"/>
          </p:cNvPicPr>
          <p:nvPr>
            <p:ph idx="1"/>
          </p:nvPr>
        </p:nvPicPr>
        <p:blipFill>
          <a:blip r:embed="rId3"/>
          <a:stretch>
            <a:fillRect/>
          </a:stretch>
        </p:blipFill>
        <p:spPr>
          <a:xfrm>
            <a:off x="1859074" y="1620838"/>
            <a:ext cx="3744690" cy="290988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sv-SE" dirty="0"/>
              <a:t>Modelon</a:t>
            </a:r>
            <a:endParaRPr lang="sv" dirty="0"/>
          </a:p>
        </p:txBody>
      </p:sp>
      <p:sp>
        <p:nvSpPr>
          <p:cNvPr id="87" name="Shape 87"/>
          <p:cNvSpPr txBox="1">
            <a:spLocks noGrp="1"/>
          </p:cNvSpPr>
          <p:nvPr>
            <p:ph sz="half" idx="1"/>
          </p:nvPr>
        </p:nvSpPr>
        <p:spPr>
          <a:prstGeom prst="rect">
            <a:avLst/>
          </a:prstGeom>
        </p:spPr>
        <p:txBody>
          <a:bodyPr lIns="91425" tIns="91425" rIns="91425" bIns="91425" anchor="t" anchorCtr="0">
            <a:noAutofit/>
          </a:bodyPr>
          <a:lstStyle/>
          <a:p>
            <a:pPr marL="285750" indent="-285750"/>
            <a:r>
              <a:rPr lang="sv-SE" dirty="0"/>
              <a:t>Jmodelica.org</a:t>
            </a:r>
          </a:p>
          <a:p>
            <a:pPr marL="285750" indent="-285750"/>
            <a:r>
              <a:rPr lang="sv-SE" dirty="0"/>
              <a:t>OPTIMICA Compiler Toolkit</a:t>
            </a:r>
          </a:p>
          <a:p>
            <a:pPr marL="285750" indent="-285750"/>
            <a:r>
              <a:rPr lang="sv-SE" dirty="0"/>
              <a:t>Model Testing Toolkit</a:t>
            </a:r>
            <a:endParaRPr dirty="0"/>
          </a:p>
        </p:txBody>
      </p:sp>
      <p:sp>
        <p:nvSpPr>
          <p:cNvPr id="5" name="Platshållare för innehåll 4">
            <a:extLst>
              <a:ext uri="{FF2B5EF4-FFF2-40B4-BE49-F238E27FC236}">
                <a16:creationId xmlns:a16="http://schemas.microsoft.com/office/drawing/2014/main" id="{1EC64C18-721D-404B-9377-D385EDB4347F}"/>
              </a:ext>
            </a:extLst>
          </p:cNvPr>
          <p:cNvSpPr>
            <a:spLocks noGrp="1"/>
          </p:cNvSpPr>
          <p:nvPr>
            <p:ph sz="half" idx="2"/>
          </p:nvPr>
        </p:nvSpPr>
        <p:spPr/>
        <p:txBody>
          <a:bodyPr/>
          <a:lstStyle/>
          <a:p>
            <a:endParaRPr lang="en-US"/>
          </a:p>
        </p:txBody>
      </p:sp>
      <p:pic>
        <p:nvPicPr>
          <p:cNvPr id="2" name="Picture 1">
            <a:extLst>
              <a:ext uri="{FF2B5EF4-FFF2-40B4-BE49-F238E27FC236}">
                <a16:creationId xmlns:a16="http://schemas.microsoft.com/office/drawing/2014/main" id="{70DF91C9-ED50-4D8D-AC4B-9DEA42E4C184}"/>
              </a:ext>
            </a:extLst>
          </p:cNvPr>
          <p:cNvPicPr>
            <a:picLocks noChangeAspect="1"/>
          </p:cNvPicPr>
          <p:nvPr/>
        </p:nvPicPr>
        <p:blipFill>
          <a:blip r:embed="rId3"/>
          <a:stretch>
            <a:fillRect/>
          </a:stretch>
        </p:blipFill>
        <p:spPr>
          <a:xfrm>
            <a:off x="3709010" y="850926"/>
            <a:ext cx="2571750" cy="1447800"/>
          </a:xfrm>
          <a:prstGeom prst="rect">
            <a:avLst/>
          </a:prstGeom>
        </p:spPr>
      </p:pic>
      <p:pic>
        <p:nvPicPr>
          <p:cNvPr id="3" name="Picture 2">
            <a:extLst>
              <a:ext uri="{FF2B5EF4-FFF2-40B4-BE49-F238E27FC236}">
                <a16:creationId xmlns:a16="http://schemas.microsoft.com/office/drawing/2014/main" id="{3549FEA9-3CDE-4970-8DF7-8C38F06C210A}"/>
              </a:ext>
            </a:extLst>
          </p:cNvPr>
          <p:cNvPicPr>
            <a:picLocks noChangeAspect="1"/>
          </p:cNvPicPr>
          <p:nvPr/>
        </p:nvPicPr>
        <p:blipFill>
          <a:blip r:embed="rId4"/>
          <a:stretch>
            <a:fillRect/>
          </a:stretch>
        </p:blipFill>
        <p:spPr>
          <a:xfrm>
            <a:off x="3709010" y="2618660"/>
            <a:ext cx="2571750" cy="1447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r>
              <a:rPr lang="sv" dirty="0"/>
              <a:t>Modelica Bouncing Ball example</a:t>
            </a:r>
          </a:p>
        </p:txBody>
      </p:sp>
      <p:sp>
        <p:nvSpPr>
          <p:cNvPr id="81" name="Shape 81"/>
          <p:cNvSpPr txBox="1">
            <a:spLocks noGrp="1"/>
          </p:cNvSpPr>
          <p:nvPr>
            <p:ph sz="half" idx="1"/>
          </p:nvPr>
        </p:nvSpPr>
        <p:spPr>
          <a:prstGeom prst="rect">
            <a:avLst/>
          </a:prstGeom>
        </p:spPr>
        <p:txBody>
          <a:bodyPr lIns="91425" tIns="91425" rIns="91425" bIns="91425" anchor="t" anchorCtr="0">
            <a:noAutofit/>
          </a:bodyPr>
          <a:lstStyle/>
          <a:p>
            <a:pPr lvl="0">
              <a:lnSpc>
                <a:spcPct val="115000"/>
              </a:lnSpc>
              <a:spcBef>
                <a:spcPts val="0"/>
              </a:spcBef>
              <a:buNone/>
            </a:pPr>
            <a:r>
              <a:rPr lang="sv" sz="1400" b="1" dirty="0">
                <a:solidFill>
                  <a:srgbClr val="0000FF"/>
                </a:solidFill>
                <a:latin typeface="Courier New"/>
                <a:ea typeface="Courier New"/>
                <a:cs typeface="Courier New"/>
                <a:sym typeface="Courier New"/>
              </a:rPr>
              <a:t>model</a:t>
            </a:r>
            <a:r>
              <a:rPr lang="sv" sz="1400" dirty="0">
                <a:solidFill>
                  <a:srgbClr val="000000"/>
                </a:solidFill>
                <a:latin typeface="Courier New"/>
                <a:ea typeface="Courier New"/>
                <a:cs typeface="Courier New"/>
                <a:sym typeface="Courier New"/>
              </a:rPr>
              <a:t> BouncingBall</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parameter</a:t>
            </a:r>
            <a:r>
              <a:rPr lang="sv" sz="1400" dirty="0">
                <a:solidFill>
                  <a:srgbClr val="000000"/>
                </a:solidFill>
                <a:latin typeface="Courier New"/>
                <a:ea typeface="Courier New"/>
                <a:cs typeface="Courier New"/>
                <a:sym typeface="Courier New"/>
              </a:rPr>
              <a:t> Real e = 0.8;</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parameter</a:t>
            </a:r>
            <a:r>
              <a:rPr lang="sv" sz="1400" dirty="0">
                <a:solidFill>
                  <a:srgbClr val="000000"/>
                </a:solidFill>
                <a:latin typeface="Courier New"/>
                <a:ea typeface="Courier New"/>
                <a:cs typeface="Courier New"/>
                <a:sym typeface="Courier New"/>
              </a:rPr>
              <a:t> Real g = 9.81;</a:t>
            </a:r>
          </a:p>
          <a:p>
            <a:pPr lvl="0">
              <a:lnSpc>
                <a:spcPct val="115000"/>
              </a:lnSpc>
              <a:spcBef>
                <a:spcPts val="0"/>
              </a:spcBef>
              <a:buNone/>
            </a:pPr>
            <a:r>
              <a:rPr lang="sv" sz="1400" dirty="0">
                <a:solidFill>
                  <a:srgbClr val="000000"/>
                </a:solidFill>
                <a:latin typeface="Courier New"/>
                <a:ea typeface="Courier New"/>
                <a:cs typeface="Courier New"/>
                <a:sym typeface="Courier New"/>
              </a:rPr>
              <a:t>  Height h(start=1); </a:t>
            </a:r>
          </a:p>
          <a:p>
            <a:pPr lvl="0">
              <a:lnSpc>
                <a:spcPct val="115000"/>
              </a:lnSpc>
              <a:spcBef>
                <a:spcPts val="0"/>
              </a:spcBef>
              <a:buNone/>
            </a:pPr>
            <a:r>
              <a:rPr lang="sv" sz="1400" dirty="0">
                <a:solidFill>
                  <a:srgbClr val="000000"/>
                </a:solidFill>
                <a:latin typeface="Courier New"/>
                <a:ea typeface="Courier New"/>
                <a:cs typeface="Courier New"/>
                <a:sym typeface="Courier New"/>
              </a:rPr>
              <a:t>  Velocity v(start=0); </a:t>
            </a:r>
            <a:endParaRPr lang="sv" sz="1400" dirty="0">
              <a:solidFill>
                <a:srgbClr val="38761D"/>
              </a:solidFill>
              <a:latin typeface="Courier New"/>
              <a:ea typeface="Courier New"/>
              <a:cs typeface="Courier New"/>
              <a:sym typeface="Courier New"/>
            </a:endParaRPr>
          </a:p>
          <a:p>
            <a:pPr lvl="0">
              <a:lnSpc>
                <a:spcPct val="115000"/>
              </a:lnSpc>
              <a:spcBef>
                <a:spcPts val="0"/>
              </a:spcBef>
              <a:buNone/>
            </a:pPr>
            <a:r>
              <a:rPr lang="sv" sz="1400" b="1" dirty="0">
                <a:solidFill>
                  <a:srgbClr val="0000FF"/>
                </a:solidFill>
                <a:latin typeface="Courier New"/>
                <a:ea typeface="Courier New"/>
                <a:cs typeface="Courier New"/>
                <a:sym typeface="Courier New"/>
              </a:rPr>
              <a:t>equation</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der</a:t>
            </a:r>
            <a:r>
              <a:rPr lang="sv" sz="1400" dirty="0">
                <a:solidFill>
                  <a:srgbClr val="000000"/>
                </a:solidFill>
                <a:latin typeface="Courier New"/>
                <a:ea typeface="Courier New"/>
                <a:cs typeface="Courier New"/>
                <a:sym typeface="Courier New"/>
              </a:rPr>
              <a:t>(h) = v; </a:t>
            </a:r>
            <a:endParaRPr lang="sv" sz="1400" dirty="0">
              <a:solidFill>
                <a:srgbClr val="38761D"/>
              </a:solidFill>
              <a:latin typeface="Courier New"/>
              <a:ea typeface="Courier New"/>
              <a:cs typeface="Courier New"/>
              <a:sym typeface="Courier New"/>
            </a:endParaRP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der</a:t>
            </a:r>
            <a:r>
              <a:rPr lang="sv" sz="1400" dirty="0">
                <a:solidFill>
                  <a:srgbClr val="000000"/>
                </a:solidFill>
                <a:latin typeface="Courier New"/>
                <a:ea typeface="Courier New"/>
                <a:cs typeface="Courier New"/>
                <a:sym typeface="Courier New"/>
              </a:rPr>
              <a:t>(v) = -g;</a:t>
            </a:r>
          </a:p>
          <a:p>
            <a:pPr lvl="0">
              <a:lnSpc>
                <a:spcPct val="115000"/>
              </a:lnSpc>
              <a:spcBef>
                <a:spcPts val="0"/>
              </a:spcBef>
              <a:buNone/>
            </a:pPr>
            <a:r>
              <a:rPr lang="sv" sz="1400"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when</a:t>
            </a:r>
            <a:r>
              <a:rPr lang="sv" sz="1400" dirty="0">
                <a:solidFill>
                  <a:srgbClr val="000000"/>
                </a:solidFill>
                <a:latin typeface="Courier New"/>
                <a:ea typeface="Courier New"/>
                <a:cs typeface="Courier New"/>
                <a:sym typeface="Courier New"/>
              </a:rPr>
              <a:t> h &lt;= 0 </a:t>
            </a:r>
            <a:r>
              <a:rPr lang="sv" sz="1400" b="1" dirty="0">
                <a:solidFill>
                  <a:srgbClr val="0000FF"/>
                </a:solidFill>
                <a:latin typeface="Courier New"/>
                <a:ea typeface="Courier New"/>
                <a:cs typeface="Courier New"/>
                <a:sym typeface="Courier New"/>
              </a:rPr>
              <a:t>then</a:t>
            </a:r>
          </a:p>
          <a:p>
            <a:pPr lvl="0">
              <a:lnSpc>
                <a:spcPct val="115000"/>
              </a:lnSpc>
              <a:spcBef>
                <a:spcPts val="0"/>
              </a:spcBef>
              <a:buNone/>
            </a:pPr>
            <a:r>
              <a:rPr lang="sv" sz="1400" dirty="0">
                <a:solidFill>
                  <a:srgbClr val="000000"/>
                </a:solidFill>
                <a:latin typeface="Courier New"/>
                <a:ea typeface="Courier New"/>
                <a:cs typeface="Courier New"/>
                <a:sym typeface="Courier New"/>
              </a:rPr>
              <a:t>    reinit(v, -e*pre(v)); </a:t>
            </a:r>
          </a:p>
          <a:p>
            <a:pPr lvl="0">
              <a:lnSpc>
                <a:spcPct val="115000"/>
              </a:lnSpc>
              <a:spcBef>
                <a:spcPts val="0"/>
              </a:spcBef>
              <a:buNone/>
            </a:pPr>
            <a:r>
              <a:rPr lang="sv" sz="1400" b="1" dirty="0">
                <a:solidFill>
                  <a:srgbClr val="000000"/>
                </a:solidFill>
                <a:latin typeface="Courier New"/>
                <a:ea typeface="Courier New"/>
                <a:cs typeface="Courier New"/>
                <a:sym typeface="Courier New"/>
              </a:rPr>
              <a:t>  </a:t>
            </a:r>
            <a:r>
              <a:rPr lang="sv" sz="1400" b="1" dirty="0">
                <a:solidFill>
                  <a:srgbClr val="0000FF"/>
                </a:solidFill>
                <a:latin typeface="Courier New"/>
                <a:ea typeface="Courier New"/>
                <a:cs typeface="Courier New"/>
                <a:sym typeface="Courier New"/>
              </a:rPr>
              <a:t>end when</a:t>
            </a:r>
            <a:r>
              <a:rPr lang="sv" sz="1400" dirty="0">
                <a:solidFill>
                  <a:srgbClr val="000000"/>
                </a:solidFill>
                <a:latin typeface="Courier New"/>
                <a:ea typeface="Courier New"/>
                <a:cs typeface="Courier New"/>
                <a:sym typeface="Courier New"/>
              </a:rPr>
              <a:t>;</a:t>
            </a:r>
          </a:p>
          <a:p>
            <a:pPr lvl="0">
              <a:lnSpc>
                <a:spcPct val="115000"/>
              </a:lnSpc>
              <a:spcBef>
                <a:spcPts val="0"/>
              </a:spcBef>
              <a:buNone/>
            </a:pPr>
            <a:r>
              <a:rPr lang="sv" sz="1400" b="1" dirty="0">
                <a:solidFill>
                  <a:srgbClr val="0000FF"/>
                </a:solidFill>
                <a:latin typeface="Courier New"/>
                <a:ea typeface="Courier New"/>
                <a:cs typeface="Courier New"/>
                <a:sym typeface="Courier New"/>
              </a:rPr>
              <a:t>end</a:t>
            </a:r>
            <a:r>
              <a:rPr lang="sv" sz="1400" dirty="0">
                <a:solidFill>
                  <a:srgbClr val="000000"/>
                </a:solidFill>
                <a:latin typeface="Courier New"/>
                <a:ea typeface="Courier New"/>
                <a:cs typeface="Courier New"/>
                <a:sym typeface="Courier New"/>
              </a:rPr>
              <a:t> BouncingBall;</a:t>
            </a:r>
          </a:p>
          <a:p>
            <a:pPr lvl="0">
              <a:spcBef>
                <a:spcPts val="0"/>
              </a:spcBef>
              <a:buNone/>
            </a:pPr>
            <a:endParaRPr dirty="0"/>
          </a:p>
        </p:txBody>
      </p:sp>
      <p:pic>
        <p:nvPicPr>
          <p:cNvPr id="4" name="Platshållare för innehåll 3">
            <a:extLst>
              <a:ext uri="{FF2B5EF4-FFF2-40B4-BE49-F238E27FC236}">
                <a16:creationId xmlns:a16="http://schemas.microsoft.com/office/drawing/2014/main" id="{0BE9B50A-B067-4C0C-AE7D-B0D605064229}"/>
              </a:ext>
            </a:extLst>
          </p:cNvPr>
          <p:cNvPicPr>
            <a:picLocks noGrp="1" noChangeAspect="1"/>
          </p:cNvPicPr>
          <p:nvPr>
            <p:ph sz="half" idx="2"/>
          </p:nvPr>
        </p:nvPicPr>
        <p:blipFill>
          <a:blip r:embed="rId3"/>
          <a:stretch>
            <a:fillRect/>
          </a:stretch>
        </p:blipFill>
        <p:spPr>
          <a:xfrm>
            <a:off x="3817938" y="1899444"/>
            <a:ext cx="3136900" cy="2352675"/>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7881-E06F-4CEA-A56A-590AF7F813A2}"/>
              </a:ext>
            </a:extLst>
          </p:cNvPr>
          <p:cNvSpPr>
            <a:spLocks noGrp="1"/>
          </p:cNvSpPr>
          <p:nvPr>
            <p:ph type="title"/>
          </p:nvPr>
        </p:nvSpPr>
        <p:spPr/>
        <p:txBody>
          <a:bodyPr/>
          <a:lstStyle/>
          <a:p>
            <a:r>
              <a:rPr lang="sv-SE" dirty="0"/>
              <a:t>Source tree name lookup limitations</a:t>
            </a:r>
            <a:endParaRPr lang="en-US" dirty="0"/>
          </a:p>
        </p:txBody>
      </p:sp>
      <p:sp>
        <p:nvSpPr>
          <p:cNvPr id="4" name="Platshållare för innehåll 3">
            <a:extLst>
              <a:ext uri="{FF2B5EF4-FFF2-40B4-BE49-F238E27FC236}">
                <a16:creationId xmlns:a16="http://schemas.microsoft.com/office/drawing/2014/main" id="{E0DE9AA3-1309-4781-9757-B215515C45A6}"/>
              </a:ext>
            </a:extLst>
          </p:cNvPr>
          <p:cNvSpPr>
            <a:spLocks noGrp="1"/>
          </p:cNvSpPr>
          <p:nvPr>
            <p:ph idx="1"/>
          </p:nvPr>
        </p:nvSpPr>
        <p:spPr/>
        <p:txBody>
          <a:bodyPr>
            <a:normAutofit fontScale="92500" lnSpcReduction="20000"/>
          </a:bodyPr>
          <a:lstStyle/>
          <a:p>
            <a:pPr marL="0" indent="0">
              <a:buNone/>
            </a:pP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model</a:t>
            </a:r>
            <a:r>
              <a:rPr lang="en-US" sz="1400" dirty="0">
                <a:latin typeface="Courier New" panose="02070309020205020404" pitchFamily="49" charset="0"/>
                <a:cs typeface="Courier New" panose="02070309020205020404" pitchFamily="49" charset="0"/>
              </a:rPr>
              <a:t> M1</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replaceable package </a:t>
            </a:r>
            <a:r>
              <a:rPr lang="en-US" sz="1400" dirty="0">
                <a:latin typeface="Courier New" panose="02070309020205020404" pitchFamily="49" charset="0"/>
                <a:cs typeface="Courier New" panose="02070309020205020404" pitchFamily="49" charset="0"/>
              </a:rPr>
              <a:t>P0 = P1;</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function</a:t>
            </a:r>
            <a:r>
              <a:rPr lang="en-US" sz="1400" dirty="0">
                <a:latin typeface="Courier New" panose="02070309020205020404" pitchFamily="49" charset="0"/>
                <a:cs typeface="Courier New" panose="02070309020205020404" pitchFamily="49" charset="0"/>
              </a:rPr>
              <a:t> f = P0.f;</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M1;</a:t>
            </a:r>
          </a:p>
          <a:p>
            <a:pPr marL="0" indent="0">
              <a:buNone/>
            </a:pPr>
            <a:endParaRPr lang="en-US" sz="1400" dirty="0">
              <a:latin typeface="Courier New" panose="02070309020205020404" pitchFamily="49" charset="0"/>
              <a:cs typeface="Courier New" panose="02070309020205020404" pitchFamily="49" charset="0"/>
            </a:endParaRP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model</a:t>
            </a:r>
            <a:r>
              <a:rPr lang="en-US" sz="1400" dirty="0">
                <a:latin typeface="Courier New" panose="02070309020205020404" pitchFamily="49" charset="0"/>
                <a:cs typeface="Courier New" panose="02070309020205020404" pitchFamily="49" charset="0"/>
              </a:rPr>
              <a:t> M2</a:t>
            </a:r>
          </a:p>
          <a:p>
            <a:pPr marL="0" indent="0">
              <a:buNone/>
            </a:pPr>
            <a:r>
              <a:rPr lang="en-US" sz="1400" dirty="0">
                <a:latin typeface="Courier New" panose="02070309020205020404" pitchFamily="49" charset="0"/>
                <a:cs typeface="Courier New" panose="02070309020205020404" pitchFamily="49" charset="0"/>
              </a:rPr>
              <a:t>    M1 m(</a:t>
            </a:r>
            <a:r>
              <a:rPr lang="en-US" sz="1400" b="1" dirty="0">
                <a:solidFill>
                  <a:srgbClr val="0000FF"/>
                </a:solidFill>
                <a:latin typeface="Courier New" panose="02070309020205020404" pitchFamily="49" charset="0"/>
                <a:cs typeface="Courier New" panose="02070309020205020404" pitchFamily="49" charset="0"/>
              </a:rPr>
              <a:t>replaceable package </a:t>
            </a:r>
            <a:r>
              <a:rPr lang="en-US" sz="1400" dirty="0">
                <a:latin typeface="Courier New" panose="02070309020205020404" pitchFamily="49" charset="0"/>
                <a:cs typeface="Courier New" panose="02070309020205020404" pitchFamily="49" charset="0"/>
              </a:rPr>
              <a:t>P0 = P2);</a:t>
            </a:r>
          </a:p>
          <a:p>
            <a:pPr marL="0" indent="0">
              <a:buNone/>
            </a:pPr>
            <a:r>
              <a:rPr lang="en-US" sz="1400" dirty="0">
                <a:latin typeface="Courier New" panose="02070309020205020404" pitchFamily="49" charset="0"/>
                <a:cs typeface="Courier New" panose="02070309020205020404" pitchFamily="49" charset="0"/>
              </a:rPr>
              <a:t>    Real y = </a:t>
            </a:r>
            <a:r>
              <a:rPr lang="en-US" sz="1400" dirty="0" err="1">
                <a:latin typeface="Courier New" panose="02070309020205020404" pitchFamily="49" charset="0"/>
                <a:cs typeface="Courier New" panose="02070309020205020404" pitchFamily="49" charset="0"/>
              </a:rPr>
              <a:t>m.f</a:t>
            </a:r>
            <a:r>
              <a:rPr lang="en-US" sz="1400" dirty="0">
                <a:latin typeface="Courier New" panose="02070309020205020404" pitchFamily="49" charset="0"/>
                <a:cs typeface="Courier New" panose="02070309020205020404" pitchFamily="49" charset="0"/>
              </a:rPr>
              <a:t> (10);</a:t>
            </a:r>
          </a:p>
          <a:p>
            <a:pPr marL="0" indent="0">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M2;</a:t>
            </a:r>
          </a:p>
          <a:p>
            <a:pPr marL="0" indent="0">
              <a:buNone/>
            </a:pP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a:t>
            </a:r>
          </a:p>
          <a:p>
            <a:pPr marL="0" indent="0">
              <a:buNone/>
            </a:pPr>
            <a:endParaRPr lang="en-US" dirty="0"/>
          </a:p>
        </p:txBody>
      </p:sp>
    </p:spTree>
    <p:extLst>
      <p:ext uri="{BB962C8B-B14F-4D97-AF65-F5344CB8AC3E}">
        <p14:creationId xmlns:p14="http://schemas.microsoft.com/office/powerpoint/2010/main" val="1266933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p:txBody>
          <a:bodyPr/>
          <a:lstStyle/>
          <a:p>
            <a:pPr lvl="0"/>
            <a:r>
              <a:rPr lang="en-US"/>
              <a:t>Dependency rules</a:t>
            </a:r>
            <a:endParaRPr lang="sv" dirty="0"/>
          </a:p>
        </p:txBody>
      </p:sp>
      <p:sp>
        <p:nvSpPr>
          <p:cNvPr id="99" name="Shape 99"/>
          <p:cNvSpPr txBox="1">
            <a:spLocks noGrp="1"/>
          </p:cNvSpPr>
          <p:nvPr>
            <p:ph idx="1"/>
          </p:nvPr>
        </p:nvSpPr>
        <p:spPr>
          <a:prstGeom prst="rect">
            <a:avLst/>
          </a:prstGeom>
        </p:spPr>
        <p:txBody>
          <a:bodyPr lIns="91425" tIns="91425" rIns="91425" bIns="91425" anchor="t" anchorCtr="0">
            <a:noAutofit/>
          </a:bodyPr>
          <a:lstStyle/>
          <a:p>
            <a:pPr marL="342900" indent="-342900"/>
            <a:endParaRPr lang="en-US" dirty="0"/>
          </a:p>
          <a:p>
            <a:pPr marL="342900" lvl="0" indent="-342900">
              <a:buFont typeface="+mj-lt"/>
              <a:buAutoNum type="arabicPeriod"/>
            </a:pPr>
            <a:r>
              <a:rPr lang="en-US" dirty="0"/>
              <a:t>A class depends on all classes referenced by resolvable accesses within it, not including accesses within paths.</a:t>
            </a:r>
          </a:p>
          <a:p>
            <a:pPr marL="342900" lvl="0" indent="-342900">
              <a:buFont typeface="+mj-lt"/>
              <a:buAutoNum type="arabicPeriod"/>
            </a:pPr>
            <a:r>
              <a:rPr lang="en-US" dirty="0"/>
              <a:t>A class depends on its enclosing class.</a:t>
            </a:r>
          </a:p>
          <a:p>
            <a:pPr marL="342900" lvl="0" indent="-342900">
              <a:buFont typeface="+mj-lt"/>
              <a:buAutoNum type="arabicPeriod"/>
            </a:pPr>
            <a:r>
              <a:rPr lang="en-US" dirty="0"/>
              <a:t>A class depends on all classes referenced by access paths within it. A unresolvable access can still contain resolvable accesses within its path.</a:t>
            </a:r>
          </a:p>
          <a:p>
            <a:pPr marL="342900" lvl="0" indent="-342900">
              <a:buFont typeface="+mj-lt"/>
              <a:buAutoNum type="arabicPeriod"/>
            </a:pPr>
            <a:r>
              <a:rPr lang="en-US" dirty="0"/>
              <a:t>A class depends on all classes enclosed by an accessed class. This does not include access within paths but if an access is not resolvable, the last resolvable access in the path will be used instead. </a:t>
            </a:r>
          </a:p>
          <a:p>
            <a:pPr marL="342900" lvl="0" indent="-342900">
              <a:buFont typeface="+mj-lt"/>
              <a:buAutoNum type="arabicPeriod"/>
            </a:pPr>
            <a:r>
              <a:rPr lang="en-US" dirty="0"/>
              <a:t>Exception to Rule 4: Rule 4 is not applicable to import statements.</a:t>
            </a:r>
          </a:p>
          <a:p>
            <a:pPr marL="342900" lvl="0" indent="-342900">
              <a:buFont typeface="+mj-lt"/>
              <a:buAutoNum type="arabicPeriod"/>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4E445-2DA2-41DB-AAFE-0FD1EDD6F21B}"/>
              </a:ext>
            </a:extLst>
          </p:cNvPr>
          <p:cNvSpPr>
            <a:spLocks noGrp="1"/>
          </p:cNvSpPr>
          <p:nvPr>
            <p:ph type="title"/>
          </p:nvPr>
        </p:nvSpPr>
        <p:spPr/>
        <p:txBody>
          <a:bodyPr/>
          <a:lstStyle/>
          <a:p>
            <a:r>
              <a:rPr lang="sv-SE" dirty="0"/>
              <a:t>Dependency rules</a:t>
            </a:r>
            <a:endParaRPr lang="en-US" dirty="0"/>
          </a:p>
        </p:txBody>
      </p:sp>
      <p:sp>
        <p:nvSpPr>
          <p:cNvPr id="3" name="Text Placeholder 2">
            <a:extLst>
              <a:ext uri="{FF2B5EF4-FFF2-40B4-BE49-F238E27FC236}">
                <a16:creationId xmlns:a16="http://schemas.microsoft.com/office/drawing/2014/main" id="{B01D42F6-70AD-4881-8A77-6CB5CA3B7F68}"/>
              </a:ext>
            </a:extLst>
          </p:cNvPr>
          <p:cNvSpPr>
            <a:spLocks noGrp="1"/>
          </p:cNvSpPr>
          <p:nvPr>
            <p:ph type="body" idx="1"/>
          </p:nvPr>
        </p:nvSpPr>
        <p:spPr>
          <a:xfrm>
            <a:off x="506809" y="1620737"/>
            <a:ext cx="6448693" cy="432197"/>
          </a:xfrm>
        </p:spPr>
        <p:txBody>
          <a:bodyPr/>
          <a:lstStyle/>
          <a:p>
            <a:r>
              <a:rPr lang="sv-SE" dirty="0"/>
              <a:t>2. </a:t>
            </a:r>
            <a:r>
              <a:rPr lang="en-US" dirty="0"/>
              <a:t>A class depends on its enclosing class.</a:t>
            </a:r>
          </a:p>
          <a:p>
            <a:endParaRPr lang="en-US" dirty="0"/>
          </a:p>
        </p:txBody>
      </p:sp>
      <p:sp>
        <p:nvSpPr>
          <p:cNvPr id="4" name="Content Placeholder 3">
            <a:extLst>
              <a:ext uri="{FF2B5EF4-FFF2-40B4-BE49-F238E27FC236}">
                <a16:creationId xmlns:a16="http://schemas.microsoft.com/office/drawing/2014/main" id="{FCA11E83-AFED-4A1C-A968-A63EA79FD6AA}"/>
              </a:ext>
            </a:extLst>
          </p:cNvPr>
          <p:cNvSpPr>
            <a:spLocks noGrp="1"/>
          </p:cNvSpPr>
          <p:nvPr>
            <p:ph sz="half" idx="2"/>
          </p:nvPr>
        </p:nvSpPr>
        <p:spPr>
          <a:xfrm>
            <a:off x="506809" y="2052934"/>
            <a:ext cx="3064391" cy="2478088"/>
          </a:xfrm>
        </p:spPr>
        <p:txBody>
          <a:bodyPr>
            <a:normAutofit lnSpcReduction="10000"/>
          </a:bodyPr>
          <a:lstStyle/>
          <a:p>
            <a:pPr marL="0" indent="0">
              <a:buNone/>
            </a:pPr>
            <a:r>
              <a:rPr lang="da-DK" sz="1400" b="1" dirty="0">
                <a:solidFill>
                  <a:srgbClr val="0000FF"/>
                </a:solidFill>
                <a:latin typeface="Courier New" panose="02070309020205020404" pitchFamily="49" charset="0"/>
                <a:cs typeface="Courier New" panose="02070309020205020404" pitchFamily="49" charset="0"/>
              </a:rPr>
              <a:t>package</a:t>
            </a:r>
            <a:r>
              <a:rPr lang="da-DK" sz="1400" dirty="0">
                <a:latin typeface="Courier New" panose="02070309020205020404" pitchFamily="49" charset="0"/>
                <a:cs typeface="Courier New" panose="02070309020205020404" pitchFamily="49" charset="0"/>
              </a:rPr>
              <a:t> P</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 constant </a:t>
            </a:r>
            <a:r>
              <a:rPr lang="da-DK" sz="1400" dirty="0">
                <a:latin typeface="Courier New" panose="02070309020205020404" pitchFamily="49" charset="0"/>
                <a:cs typeface="Courier New" panose="02070309020205020404" pitchFamily="49" charset="0"/>
              </a:rPr>
              <a:t>Real k = 1;</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model</a:t>
            </a:r>
            <a:r>
              <a:rPr lang="da-DK" sz="1400" dirty="0">
                <a:latin typeface="Courier New" panose="02070309020205020404" pitchFamily="49" charset="0"/>
                <a:cs typeface="Courier New" panose="02070309020205020404" pitchFamily="49" charset="0"/>
              </a:rPr>
              <a:t> M1</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model</a:t>
            </a:r>
            <a:r>
              <a:rPr lang="da-DK" sz="1400" dirty="0">
                <a:latin typeface="Courier New" panose="02070309020205020404" pitchFamily="49" charset="0"/>
                <a:cs typeface="Courier New" panose="02070309020205020404" pitchFamily="49" charset="0"/>
              </a:rPr>
              <a:t> M2</a:t>
            </a:r>
          </a:p>
          <a:p>
            <a:pPr marL="0" indent="0">
              <a:buNone/>
            </a:pPr>
            <a:r>
              <a:rPr lang="da-DK" sz="1400" dirty="0">
                <a:latin typeface="Courier New" panose="02070309020205020404" pitchFamily="49" charset="0"/>
                <a:cs typeface="Courier New" panose="02070309020205020404" pitchFamily="49" charset="0"/>
              </a:rPr>
              <a:t>      Real x = k;</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end</a:t>
            </a:r>
            <a:r>
              <a:rPr lang="da-DK" sz="1400" dirty="0">
                <a:latin typeface="Courier New" panose="02070309020205020404" pitchFamily="49" charset="0"/>
                <a:cs typeface="Courier New" panose="02070309020205020404" pitchFamily="49" charset="0"/>
              </a:rPr>
              <a:t> M2;</a:t>
            </a:r>
          </a:p>
          <a:p>
            <a:pPr marL="0" indent="0">
              <a:buNone/>
            </a:pPr>
            <a:r>
              <a:rPr lang="da-DK" sz="1400" dirty="0">
                <a:latin typeface="Courier New" panose="02070309020205020404" pitchFamily="49" charset="0"/>
                <a:cs typeface="Courier New" panose="02070309020205020404" pitchFamily="49" charset="0"/>
              </a:rPr>
              <a:t>  </a:t>
            </a:r>
            <a:r>
              <a:rPr lang="da-DK" sz="1400" b="1" dirty="0">
                <a:solidFill>
                  <a:srgbClr val="0000FF"/>
                </a:solidFill>
                <a:latin typeface="Courier New" panose="02070309020205020404" pitchFamily="49" charset="0"/>
                <a:cs typeface="Courier New" panose="02070309020205020404" pitchFamily="49" charset="0"/>
              </a:rPr>
              <a:t>end</a:t>
            </a:r>
            <a:r>
              <a:rPr lang="da-DK" sz="1400" dirty="0">
                <a:latin typeface="Courier New" panose="02070309020205020404" pitchFamily="49" charset="0"/>
                <a:cs typeface="Courier New" panose="02070309020205020404" pitchFamily="49" charset="0"/>
              </a:rPr>
              <a:t> M1;</a:t>
            </a:r>
          </a:p>
          <a:p>
            <a:pPr marL="0" indent="0">
              <a:buNone/>
            </a:pPr>
            <a:r>
              <a:rPr lang="da-DK" sz="1400" b="1" dirty="0">
                <a:solidFill>
                  <a:srgbClr val="0000FF"/>
                </a:solidFill>
                <a:latin typeface="Courier New" panose="02070309020205020404" pitchFamily="49" charset="0"/>
                <a:cs typeface="Courier New" panose="02070309020205020404" pitchFamily="49" charset="0"/>
              </a:rPr>
              <a:t>end</a:t>
            </a:r>
            <a:r>
              <a:rPr lang="da-DK" sz="1400" dirty="0">
                <a:latin typeface="Courier New" panose="02070309020205020404" pitchFamily="49" charset="0"/>
                <a:cs typeface="Courier New" panose="02070309020205020404" pitchFamily="49" charset="0"/>
              </a:rPr>
              <a:t> P;</a:t>
            </a:r>
            <a:endParaRPr lang="en-US" sz="1400" dirty="0">
              <a:latin typeface="Courier New" panose="02070309020205020404" pitchFamily="49" charset="0"/>
              <a:cs typeface="Courier New" panose="02070309020205020404" pitchFamily="49" charset="0"/>
            </a:endParaRPr>
          </a:p>
        </p:txBody>
      </p:sp>
      <p:pic>
        <p:nvPicPr>
          <p:cNvPr id="10" name="Content Placeholder 9">
            <a:extLst>
              <a:ext uri="{FF2B5EF4-FFF2-40B4-BE49-F238E27FC236}">
                <a16:creationId xmlns:a16="http://schemas.microsoft.com/office/drawing/2014/main" id="{CE610C07-7379-413E-8881-7667C15986FE}"/>
              </a:ext>
            </a:extLst>
          </p:cNvPr>
          <p:cNvPicPr>
            <a:picLocks noGrp="1" noChangeAspect="1"/>
          </p:cNvPicPr>
          <p:nvPr>
            <p:ph sz="quarter" idx="4"/>
          </p:nvPr>
        </p:nvPicPr>
        <p:blipFill>
          <a:blip r:embed="rId2">
            <a:extLst>
              <a:ext uri="{96DAC541-7B7A-43D3-8B79-37D633B846F1}">
                <asvg:svgBlip xmlns:asvg="http://schemas.microsoft.com/office/drawing/2016/SVG/main" r:embed="rId3"/>
              </a:ext>
            </a:extLst>
          </a:blip>
          <a:stretch>
            <a:fillRect/>
          </a:stretch>
        </p:blipFill>
        <p:spPr>
          <a:xfrm>
            <a:off x="4041427" y="2052934"/>
            <a:ext cx="1303218" cy="2478088"/>
          </a:xfrm>
          <a:prstGeom prst="rect">
            <a:avLst/>
          </a:prstGeom>
        </p:spPr>
      </p:pic>
    </p:spTree>
    <p:extLst>
      <p:ext uri="{BB962C8B-B14F-4D97-AF65-F5344CB8AC3E}">
        <p14:creationId xmlns:p14="http://schemas.microsoft.com/office/powerpoint/2010/main" val="2123742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BA945-1E67-41EB-BD20-E6B6EABAF273}"/>
              </a:ext>
            </a:extLst>
          </p:cNvPr>
          <p:cNvSpPr>
            <a:spLocks noGrp="1"/>
          </p:cNvSpPr>
          <p:nvPr>
            <p:ph type="title"/>
          </p:nvPr>
        </p:nvSpPr>
        <p:spPr/>
        <p:txBody>
          <a:bodyPr/>
          <a:lstStyle/>
          <a:p>
            <a:r>
              <a:rPr lang="sv-SE" dirty="0"/>
              <a:t>Dependency rules</a:t>
            </a:r>
            <a:endParaRPr lang="en-US" dirty="0"/>
          </a:p>
        </p:txBody>
      </p:sp>
      <p:sp>
        <p:nvSpPr>
          <p:cNvPr id="10" name="Text Placeholder 9">
            <a:extLst>
              <a:ext uri="{FF2B5EF4-FFF2-40B4-BE49-F238E27FC236}">
                <a16:creationId xmlns:a16="http://schemas.microsoft.com/office/drawing/2014/main" id="{28E910BE-CDF1-4779-84B6-603FDC5A57AF}"/>
              </a:ext>
            </a:extLst>
          </p:cNvPr>
          <p:cNvSpPr>
            <a:spLocks noGrp="1"/>
          </p:cNvSpPr>
          <p:nvPr>
            <p:ph type="body" idx="1"/>
          </p:nvPr>
        </p:nvSpPr>
        <p:spPr>
          <a:xfrm>
            <a:off x="506809" y="1620737"/>
            <a:ext cx="6966791" cy="432197"/>
          </a:xfrm>
        </p:spPr>
        <p:txBody>
          <a:bodyPr/>
          <a:lstStyle/>
          <a:p>
            <a:r>
              <a:rPr lang="en-US" dirty="0"/>
              <a:t>3. A class depends on all classes referenced by access paths within it. A unresolvable access can still contain resolvable accesses within its path.</a:t>
            </a:r>
          </a:p>
        </p:txBody>
      </p:sp>
      <p:sp>
        <p:nvSpPr>
          <p:cNvPr id="13" name="Content Placeholder 12">
            <a:extLst>
              <a:ext uri="{FF2B5EF4-FFF2-40B4-BE49-F238E27FC236}">
                <a16:creationId xmlns:a16="http://schemas.microsoft.com/office/drawing/2014/main" id="{CCE42AC4-086E-470E-B27F-AA9897688FBE}"/>
              </a:ext>
            </a:extLst>
          </p:cNvPr>
          <p:cNvSpPr>
            <a:spLocks noGrp="1"/>
          </p:cNvSpPr>
          <p:nvPr>
            <p:ph sz="half" idx="2"/>
          </p:nvPr>
        </p:nvSpPr>
        <p:spPr>
          <a:xfrm>
            <a:off x="1363609" y="2052638"/>
            <a:ext cx="2452391" cy="2814266"/>
          </a:xfrm>
        </p:spPr>
        <p:txBody>
          <a:bodyPr>
            <a:normAutofit fontScale="85000" lnSpcReduction="20000"/>
          </a:bodyPr>
          <a:lstStyle/>
          <a:p>
            <a:pPr marL="0" indent="0">
              <a:spcBef>
                <a:spcPts val="0"/>
              </a:spcBef>
              <a:buNone/>
            </a:pP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P1</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P2</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function</a:t>
            </a:r>
            <a:r>
              <a:rPr lang="en-US" sz="1400" dirty="0">
                <a:latin typeface="Courier New" panose="02070309020205020404" pitchFamily="49" charset="0"/>
                <a:cs typeface="Courier New" panose="02070309020205020404" pitchFamily="49" charset="0"/>
              </a:rPr>
              <a:t> f</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input</a:t>
            </a:r>
            <a:r>
              <a:rPr lang="en-US" sz="1400" dirty="0">
                <a:latin typeface="Courier New" panose="02070309020205020404" pitchFamily="49" charset="0"/>
                <a:cs typeface="Courier New" panose="02070309020205020404" pitchFamily="49" charset="0"/>
              </a:rPr>
              <a:t> Real x;</a:t>
            </a:r>
          </a:p>
          <a:p>
            <a:pPr marL="0" indent="0">
              <a:lnSpc>
                <a:spcPct val="120000"/>
              </a:lnSpc>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output</a:t>
            </a:r>
            <a:r>
              <a:rPr lang="en-US" sz="1400" dirty="0">
                <a:latin typeface="Courier New" panose="02070309020205020404" pitchFamily="49" charset="0"/>
                <a:cs typeface="Courier New" panose="02070309020205020404" pitchFamily="49" charset="0"/>
              </a:rPr>
              <a:t> Real y;</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algorithm</a:t>
            </a:r>
          </a:p>
          <a:p>
            <a:pPr marL="0" indent="0">
              <a:spcBef>
                <a:spcPts val="0"/>
              </a:spcBef>
              <a:buNone/>
            </a:pPr>
            <a:r>
              <a:rPr lang="en-US" sz="1400" dirty="0">
                <a:latin typeface="Courier New" panose="02070309020205020404" pitchFamily="49" charset="0"/>
                <a:cs typeface="Courier New" panose="02070309020205020404" pitchFamily="49" charset="0"/>
              </a:rPr>
              <a:t>      y := x;</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f;</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P2;</a:t>
            </a:r>
          </a:p>
          <a:p>
            <a:pPr marL="0" indent="0">
              <a:spcBef>
                <a:spcPts val="0"/>
              </a:spcBef>
              <a:buNone/>
            </a:pPr>
            <a:endParaRPr lang="en-US" sz="1400" dirty="0">
              <a:latin typeface="Courier New" panose="02070309020205020404" pitchFamily="49" charset="0"/>
              <a:cs typeface="Courier New" panose="02070309020205020404" pitchFamily="49" charset="0"/>
            </a:endParaRP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package</a:t>
            </a:r>
            <a:r>
              <a:rPr lang="en-US" sz="1400" dirty="0">
                <a:latin typeface="Courier New" panose="02070309020205020404" pitchFamily="49" charset="0"/>
                <a:cs typeface="Courier New" panose="02070309020205020404" pitchFamily="49" charset="0"/>
              </a:rPr>
              <a:t> P3</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extends</a:t>
            </a:r>
            <a:r>
              <a:rPr lang="en-US" sz="1400" dirty="0">
                <a:latin typeface="Courier New" panose="02070309020205020404" pitchFamily="49" charset="0"/>
                <a:cs typeface="Courier New" panose="02070309020205020404" pitchFamily="49" charset="0"/>
              </a:rPr>
              <a:t> P2;</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P3</a:t>
            </a:r>
          </a:p>
          <a:p>
            <a:pPr marL="0" indent="0">
              <a:spcBef>
                <a:spcPts val="0"/>
              </a:spcBef>
              <a:buNone/>
            </a:pPr>
            <a:endParaRPr lang="en-US" sz="1400" dirty="0">
              <a:latin typeface="Courier New" panose="02070309020205020404" pitchFamily="49" charset="0"/>
              <a:cs typeface="Courier New" panose="02070309020205020404" pitchFamily="49" charset="0"/>
            </a:endParaRP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 model </a:t>
            </a:r>
            <a:r>
              <a:rPr lang="en-US" sz="1400" dirty="0">
                <a:latin typeface="Courier New" panose="02070309020205020404" pitchFamily="49" charset="0"/>
                <a:cs typeface="Courier New" panose="02070309020205020404" pitchFamily="49" charset="0"/>
              </a:rPr>
              <a:t>M</a:t>
            </a:r>
          </a:p>
          <a:p>
            <a:pPr marL="0" indent="0">
              <a:spcBef>
                <a:spcPts val="0"/>
              </a:spcBef>
              <a:buNone/>
            </a:pPr>
            <a:r>
              <a:rPr lang="en-US" sz="1400" dirty="0">
                <a:latin typeface="Courier New" panose="02070309020205020404" pitchFamily="49" charset="0"/>
                <a:cs typeface="Courier New" panose="02070309020205020404" pitchFamily="49" charset="0"/>
              </a:rPr>
              <a:t>    Real x = P3.f(0);</a:t>
            </a:r>
          </a:p>
          <a:p>
            <a:pPr marL="0" indent="0">
              <a:spcBef>
                <a:spcPts val="0"/>
              </a:spcBef>
              <a:buNone/>
            </a:pPr>
            <a:r>
              <a:rPr lang="en-US" sz="1400" dirty="0">
                <a:latin typeface="Courier New" panose="02070309020205020404" pitchFamily="49" charset="0"/>
                <a:cs typeface="Courier New" panose="02070309020205020404" pitchFamily="49" charset="0"/>
              </a:rPr>
              <a:t>  </a:t>
            </a: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M;</a:t>
            </a:r>
          </a:p>
          <a:p>
            <a:pPr marL="0" indent="0">
              <a:spcBef>
                <a:spcPts val="0"/>
              </a:spcBef>
              <a:buNone/>
            </a:pPr>
            <a:r>
              <a:rPr lang="en-US" sz="1400" b="1" dirty="0">
                <a:solidFill>
                  <a:srgbClr val="0000FF"/>
                </a:solidFill>
                <a:latin typeface="Courier New" panose="02070309020205020404" pitchFamily="49" charset="0"/>
                <a:cs typeface="Courier New" panose="02070309020205020404" pitchFamily="49" charset="0"/>
              </a:rPr>
              <a:t>end</a:t>
            </a:r>
            <a:r>
              <a:rPr lang="en-US" sz="1400" dirty="0">
                <a:latin typeface="Courier New" panose="02070309020205020404" pitchFamily="49" charset="0"/>
                <a:cs typeface="Courier New" panose="02070309020205020404" pitchFamily="49" charset="0"/>
              </a:rPr>
              <a:t> P1;</a:t>
            </a:r>
          </a:p>
        </p:txBody>
      </p:sp>
      <p:pic>
        <p:nvPicPr>
          <p:cNvPr id="16" name="Content Placeholder 15">
            <a:extLst>
              <a:ext uri="{FF2B5EF4-FFF2-40B4-BE49-F238E27FC236}">
                <a16:creationId xmlns:a16="http://schemas.microsoft.com/office/drawing/2014/main" id="{ADA64CF7-C184-47DF-AE66-EF8AE754C789}"/>
              </a:ext>
            </a:extLst>
          </p:cNvPr>
          <p:cNvPicPr>
            <a:picLocks noGrp="1" noChangeAspect="1"/>
          </p:cNvPicPr>
          <p:nvPr>
            <p:ph sz="quarter" idx="4"/>
          </p:nvPr>
        </p:nvPicPr>
        <p:blipFill>
          <a:blip r:embed="rId2"/>
          <a:stretch>
            <a:fillRect/>
          </a:stretch>
        </p:blipFill>
        <p:spPr>
          <a:xfrm>
            <a:off x="4259812" y="2052638"/>
            <a:ext cx="1297817" cy="2814266"/>
          </a:xfrm>
          <a:prstGeom prst="rect">
            <a:avLst/>
          </a:prstGeom>
        </p:spPr>
      </p:pic>
    </p:spTree>
    <p:extLst>
      <p:ext uri="{BB962C8B-B14F-4D97-AF65-F5344CB8AC3E}">
        <p14:creationId xmlns:p14="http://schemas.microsoft.com/office/powerpoint/2010/main" val="1368332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4495E-9530-49AD-B334-E35B29EDFE3B}"/>
              </a:ext>
            </a:extLst>
          </p:cNvPr>
          <p:cNvSpPr>
            <a:spLocks noGrp="1"/>
          </p:cNvSpPr>
          <p:nvPr>
            <p:ph type="title"/>
          </p:nvPr>
        </p:nvSpPr>
        <p:spPr/>
        <p:txBody>
          <a:bodyPr/>
          <a:lstStyle/>
          <a:p>
            <a:r>
              <a:rPr lang="sv-SE" dirty="0"/>
              <a:t>Dependency rules</a:t>
            </a:r>
            <a:endParaRPr lang="en-US" dirty="0"/>
          </a:p>
        </p:txBody>
      </p:sp>
      <p:sp>
        <p:nvSpPr>
          <p:cNvPr id="3" name="Text Placeholder 2">
            <a:extLst>
              <a:ext uri="{FF2B5EF4-FFF2-40B4-BE49-F238E27FC236}">
                <a16:creationId xmlns:a16="http://schemas.microsoft.com/office/drawing/2014/main" id="{8E110234-123A-48B8-A46D-21AF4AB8F195}"/>
              </a:ext>
            </a:extLst>
          </p:cNvPr>
          <p:cNvSpPr>
            <a:spLocks noGrp="1"/>
          </p:cNvSpPr>
          <p:nvPr>
            <p:ph type="body" idx="1"/>
          </p:nvPr>
        </p:nvSpPr>
        <p:spPr>
          <a:xfrm>
            <a:off x="506808" y="1620737"/>
            <a:ext cx="6448693" cy="432197"/>
          </a:xfrm>
        </p:spPr>
        <p:txBody>
          <a:bodyPr/>
          <a:lstStyle/>
          <a:p>
            <a:r>
              <a:rPr lang="sv-SE" dirty="0">
                <a:solidFill>
                  <a:schemeClr val="bg2">
                    <a:lumMod val="50000"/>
                  </a:schemeClr>
                </a:solidFill>
              </a:rPr>
              <a:t>4. </a:t>
            </a:r>
            <a:r>
              <a:rPr lang="en-US" dirty="0">
                <a:solidFill>
                  <a:schemeClr val="bg2">
                    <a:lumMod val="50000"/>
                  </a:schemeClr>
                </a:solidFill>
              </a:rPr>
              <a:t>A class depends on all classes enclosed by an accessed class. </a:t>
            </a:r>
            <a:endParaRPr lang="en-US" dirty="0"/>
          </a:p>
          <a:p>
            <a:endParaRPr lang="en-US" dirty="0"/>
          </a:p>
        </p:txBody>
      </p:sp>
      <p:sp>
        <p:nvSpPr>
          <p:cNvPr id="5" name="Content Placeholder 4">
            <a:extLst>
              <a:ext uri="{FF2B5EF4-FFF2-40B4-BE49-F238E27FC236}">
                <a16:creationId xmlns:a16="http://schemas.microsoft.com/office/drawing/2014/main" id="{6B7729A2-5583-4F4F-8991-2C6BECCCD4E5}"/>
              </a:ext>
            </a:extLst>
          </p:cNvPr>
          <p:cNvSpPr>
            <a:spLocks noGrp="1"/>
          </p:cNvSpPr>
          <p:nvPr>
            <p:ph sz="half" idx="2"/>
          </p:nvPr>
        </p:nvSpPr>
        <p:spPr>
          <a:xfrm>
            <a:off x="506809" y="2052934"/>
            <a:ext cx="3139217" cy="2886266"/>
          </a:xfrm>
        </p:spPr>
        <p:txBody>
          <a:bodyPr>
            <a:normAutofit fontScale="92500" lnSpcReduction="20000"/>
          </a:bodyPr>
          <a:lstStyle/>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package</a:t>
            </a:r>
            <a:r>
              <a:rPr lang="en-US" dirty="0">
                <a:latin typeface="Courier New" panose="02070309020205020404" pitchFamily="49" charset="0"/>
                <a:cs typeface="Courier New" panose="02070309020205020404" pitchFamily="49" charset="0"/>
              </a:rPr>
              <a:t> P1</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constant</a:t>
            </a:r>
            <a:r>
              <a:rPr lang="en-US" dirty="0">
                <a:latin typeface="Courier New" panose="02070309020205020404" pitchFamily="49" charset="0"/>
                <a:cs typeface="Courier New" panose="02070309020205020404" pitchFamily="49" charset="0"/>
              </a:rPr>
              <a:t> M </a:t>
            </a:r>
            <a:r>
              <a:rPr lang="en-US" dirty="0" err="1">
                <a:latin typeface="Courier New" panose="02070309020205020404" pitchFamily="49" charset="0"/>
                <a:cs typeface="Courier New" panose="02070309020205020404" pitchFamily="49" charset="0"/>
              </a:rPr>
              <a:t>m</a:t>
            </a:r>
            <a:r>
              <a:rPr lang="en-US" dirty="0">
                <a:latin typeface="Courier New" panose="02070309020205020404" pitchFamily="49" charset="0"/>
                <a:cs typeface="Courier New" panose="02070309020205020404" pitchFamily="49" charset="0"/>
              </a:rPr>
              <a:t>;</a:t>
            </a:r>
          </a:p>
          <a:p>
            <a:pPr marL="342900" lvl="1" indent="0">
              <a:lnSpc>
                <a:spcPct val="120000"/>
              </a:lnSpc>
              <a:spcBef>
                <a:spcPts val="0"/>
              </a:spcBef>
              <a:buNone/>
            </a:pPr>
            <a:endParaRPr lang="en-US" dirty="0">
              <a:latin typeface="Courier New" panose="02070309020205020404" pitchFamily="49" charset="0"/>
              <a:cs typeface="Courier New" panose="02070309020205020404" pitchFamily="49" charset="0"/>
            </a:endParaRP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model</a:t>
            </a:r>
            <a:r>
              <a:rPr lang="en-US" dirty="0">
                <a:latin typeface="Courier New" panose="02070309020205020404" pitchFamily="49" charset="0"/>
                <a:cs typeface="Courier New" panose="02070309020205020404" pitchFamily="49" charset="0"/>
              </a:rPr>
              <a:t> M</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function</a:t>
            </a:r>
            <a:r>
              <a:rPr lang="en-US" dirty="0">
                <a:latin typeface="Courier New" panose="02070309020205020404" pitchFamily="49" charset="0"/>
                <a:cs typeface="Courier New" panose="02070309020205020404" pitchFamily="49" charset="0"/>
              </a:rPr>
              <a:t> f</a:t>
            </a:r>
          </a:p>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      input </a:t>
            </a:r>
            <a:r>
              <a:rPr lang="en-US" dirty="0">
                <a:latin typeface="Courier New" panose="02070309020205020404" pitchFamily="49" charset="0"/>
                <a:cs typeface="Courier New" panose="02070309020205020404" pitchFamily="49" charset="0"/>
              </a:rPr>
              <a:t>Real x;</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output</a:t>
            </a:r>
            <a:r>
              <a:rPr lang="en-US" dirty="0">
                <a:latin typeface="Courier New" panose="02070309020205020404" pitchFamily="49" charset="0"/>
                <a:cs typeface="Courier New" panose="02070309020205020404" pitchFamily="49" charset="0"/>
              </a:rPr>
              <a:t> Real y;</a:t>
            </a:r>
          </a:p>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    algorithm </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y := x;</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end</a:t>
            </a:r>
            <a:r>
              <a:rPr lang="en-US" dirty="0">
                <a:latin typeface="Courier New" panose="02070309020205020404" pitchFamily="49" charset="0"/>
                <a:cs typeface="Courier New" panose="02070309020205020404" pitchFamily="49" charset="0"/>
              </a:rPr>
              <a:t> f;</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end</a:t>
            </a:r>
            <a:r>
              <a:rPr lang="en-US" dirty="0">
                <a:latin typeface="Courier New" panose="02070309020205020404" pitchFamily="49" charset="0"/>
                <a:cs typeface="Courier New" panose="02070309020205020404" pitchFamily="49" charset="0"/>
              </a:rPr>
              <a:t> M;</a:t>
            </a:r>
          </a:p>
          <a:p>
            <a:pPr marL="342900" lvl="1" indent="0">
              <a:lnSpc>
                <a:spcPct val="120000"/>
              </a:lnSpc>
              <a:spcBef>
                <a:spcPts val="0"/>
              </a:spcBef>
              <a:buNone/>
            </a:pPr>
            <a:endParaRPr lang="en-US" dirty="0">
              <a:latin typeface="Courier New" panose="02070309020205020404" pitchFamily="49" charset="0"/>
              <a:cs typeface="Courier New" panose="02070309020205020404" pitchFamily="49" charset="0"/>
            </a:endParaRPr>
          </a:p>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  package </a:t>
            </a:r>
            <a:r>
              <a:rPr lang="en-US" dirty="0">
                <a:latin typeface="Courier New" panose="02070309020205020404" pitchFamily="49" charset="0"/>
                <a:cs typeface="Courier New" panose="02070309020205020404" pitchFamily="49" charset="0"/>
              </a:rPr>
              <a:t>P2</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Real x = P1.m.f(1);</a:t>
            </a:r>
          </a:p>
          <a:p>
            <a:pPr marL="342900" lvl="1"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b="1" dirty="0">
                <a:solidFill>
                  <a:srgbClr val="0000FF"/>
                </a:solidFill>
                <a:latin typeface="Courier New" panose="02070309020205020404" pitchFamily="49" charset="0"/>
                <a:cs typeface="Courier New" panose="02070309020205020404" pitchFamily="49" charset="0"/>
              </a:rPr>
              <a:t>end</a:t>
            </a:r>
            <a:r>
              <a:rPr lang="en-US" dirty="0">
                <a:latin typeface="Courier New" panose="02070309020205020404" pitchFamily="49" charset="0"/>
                <a:cs typeface="Courier New" panose="02070309020205020404" pitchFamily="49" charset="0"/>
              </a:rPr>
              <a:t> P2;</a:t>
            </a:r>
          </a:p>
          <a:p>
            <a:pPr marL="342900" lvl="1" indent="0">
              <a:lnSpc>
                <a:spcPct val="120000"/>
              </a:lnSpc>
              <a:spcBef>
                <a:spcPts val="0"/>
              </a:spcBef>
              <a:buNone/>
            </a:pPr>
            <a:r>
              <a:rPr lang="en-US" b="1" dirty="0">
                <a:solidFill>
                  <a:srgbClr val="0000FF"/>
                </a:solidFill>
                <a:latin typeface="Courier New" panose="02070309020205020404" pitchFamily="49" charset="0"/>
                <a:cs typeface="Courier New" panose="02070309020205020404" pitchFamily="49" charset="0"/>
              </a:rPr>
              <a:t>end</a:t>
            </a:r>
            <a:r>
              <a:rPr lang="en-US" dirty="0">
                <a:latin typeface="Courier New" panose="02070309020205020404" pitchFamily="49" charset="0"/>
                <a:cs typeface="Courier New" panose="02070309020205020404" pitchFamily="49" charset="0"/>
              </a:rPr>
              <a:t> P1;</a:t>
            </a:r>
          </a:p>
          <a:p>
            <a:endParaRPr lang="en-US" dirty="0"/>
          </a:p>
        </p:txBody>
      </p:sp>
      <p:pic>
        <p:nvPicPr>
          <p:cNvPr id="10" name="Content Placeholder 9">
            <a:extLst>
              <a:ext uri="{FF2B5EF4-FFF2-40B4-BE49-F238E27FC236}">
                <a16:creationId xmlns:a16="http://schemas.microsoft.com/office/drawing/2014/main" id="{E3DA90C0-8719-4E56-977C-F0767D18A174}"/>
              </a:ext>
            </a:extLst>
          </p:cNvPr>
          <p:cNvPicPr>
            <a:picLocks noGrp="1" noChangeAspect="1"/>
          </p:cNvPicPr>
          <p:nvPr>
            <p:ph sz="quarter" idx="4"/>
          </p:nvPr>
        </p:nvPicPr>
        <p:blipFill>
          <a:blip r:embed="rId2">
            <a:extLst>
              <a:ext uri="{96DAC541-7B7A-43D3-8B79-37D633B846F1}">
                <asvg:svgBlip xmlns:asvg="http://schemas.microsoft.com/office/drawing/2016/SVG/main" r:embed="rId3"/>
              </a:ext>
            </a:extLst>
          </a:blip>
          <a:stretch>
            <a:fillRect/>
          </a:stretch>
        </p:blipFill>
        <p:spPr>
          <a:xfrm>
            <a:off x="3706717" y="2052638"/>
            <a:ext cx="1844010" cy="2886562"/>
          </a:xfrm>
          <a:prstGeom prst="rect">
            <a:avLst/>
          </a:prstGeom>
        </p:spPr>
      </p:pic>
    </p:spTree>
    <p:extLst>
      <p:ext uri="{BB962C8B-B14F-4D97-AF65-F5344CB8AC3E}">
        <p14:creationId xmlns:p14="http://schemas.microsoft.com/office/powerpoint/2010/main" val="1200389935"/>
      </p:ext>
    </p:extLst>
  </p:cSld>
  <p:clrMapOvr>
    <a:masterClrMapping/>
  </p:clrMapOvr>
</p:sld>
</file>

<file path=ppt/theme/theme1.xml><?xml version="1.0" encoding="utf-8"?>
<a:theme xmlns:a="http://schemas.openxmlformats.org/drawingml/2006/main" name="Fasett">
  <a:themeElements>
    <a:clrScheme name="Faset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set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set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153</TotalTime>
  <Words>581</Words>
  <Application>Microsoft Office PowerPoint</Application>
  <PresentationFormat>On-screen Show (16:9)</PresentationFormat>
  <Paragraphs>122</Paragraphs>
  <Slides>15</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Roboto</vt:lpstr>
      <vt:lpstr>Courier New</vt:lpstr>
      <vt:lpstr>Trebuchet MS</vt:lpstr>
      <vt:lpstr>Wingdings 3</vt:lpstr>
      <vt:lpstr>Fasett</vt:lpstr>
      <vt:lpstr>Safe regression test selection for Modelica</vt:lpstr>
      <vt:lpstr>Safe test selection</vt:lpstr>
      <vt:lpstr>Modelon</vt:lpstr>
      <vt:lpstr>Modelica Bouncing Ball example</vt:lpstr>
      <vt:lpstr>Source tree name lookup limitations</vt:lpstr>
      <vt:lpstr>Dependency rules</vt:lpstr>
      <vt:lpstr>Dependency rules</vt:lpstr>
      <vt:lpstr>Dependency rules</vt:lpstr>
      <vt:lpstr>Dependency rules</vt:lpstr>
      <vt:lpstr>Implementation</vt:lpstr>
      <vt:lpstr>Evaluation</vt:lpstr>
      <vt:lpstr>Resultat filer och klasser</vt:lpstr>
      <vt:lpstr>Evaluation</vt:lpstr>
      <vt:lpstr>Evaluation</vt:lpstr>
      <vt:lpstr>Validation/Future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Presentera oss själva, exjobbet och Modelon</dc:title>
  <dc:creator>Erik Hedblom</dc:creator>
  <cp:lastModifiedBy>Kasper Rundquist</cp:lastModifiedBy>
  <cp:revision>23</cp:revision>
  <dcterms:modified xsi:type="dcterms:W3CDTF">2017-08-22T08:26:05Z</dcterms:modified>
</cp:coreProperties>
</file>